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9"/>
  </p:notesMasterIdLst>
  <p:sldIdLst>
    <p:sldId id="256" r:id="rId2"/>
    <p:sldId id="299" r:id="rId3"/>
    <p:sldId id="300" r:id="rId4"/>
    <p:sldId id="301" r:id="rId5"/>
    <p:sldId id="258" r:id="rId6"/>
    <p:sldId id="259" r:id="rId7"/>
    <p:sldId id="302" r:id="rId8"/>
    <p:sldId id="260" r:id="rId9"/>
    <p:sldId id="261" r:id="rId10"/>
    <p:sldId id="262" r:id="rId11"/>
    <p:sldId id="263" r:id="rId12"/>
    <p:sldId id="310" r:id="rId13"/>
    <p:sldId id="312" r:id="rId14"/>
    <p:sldId id="313" r:id="rId15"/>
    <p:sldId id="275" r:id="rId16"/>
    <p:sldId id="276" r:id="rId17"/>
    <p:sldId id="278" r:id="rId18"/>
    <p:sldId id="265" r:id="rId19"/>
    <p:sldId id="267" r:id="rId20"/>
    <p:sldId id="269" r:id="rId21"/>
    <p:sldId id="274" r:id="rId22"/>
    <p:sldId id="311" r:id="rId23"/>
    <p:sldId id="271" r:id="rId24"/>
    <p:sldId id="266" r:id="rId25"/>
    <p:sldId id="283" r:id="rId26"/>
    <p:sldId id="284" r:id="rId27"/>
    <p:sldId id="285" r:id="rId28"/>
    <p:sldId id="304" r:id="rId29"/>
    <p:sldId id="303" r:id="rId30"/>
    <p:sldId id="305" r:id="rId31"/>
    <p:sldId id="306" r:id="rId32"/>
    <p:sldId id="307" r:id="rId33"/>
    <p:sldId id="308" r:id="rId34"/>
    <p:sldId id="287" r:id="rId35"/>
    <p:sldId id="288" r:id="rId36"/>
    <p:sldId id="289" r:id="rId37"/>
    <p:sldId id="291" r:id="rId38"/>
  </p:sldIdLst>
  <p:sldSz cx="14630400" cy="8229600"/>
  <p:notesSz cx="8229600" cy="14630400"/>
  <p:embeddedFontLst>
    <p:embeddedFont>
      <p:font typeface="Abadi" panose="020B0604020104020204" pitchFamily="34" charset="0"/>
      <p:regular r:id="rId40"/>
    </p:embeddedFont>
    <p:embeddedFont>
      <p:font typeface="Prompt Medium" panose="00000600000000000000" pitchFamily="2" charset="-34"/>
      <p:regular r:id="rId41"/>
      <p:italic r:id="rId42"/>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B21"/>
    <a:srgbClr val="ED49A9"/>
    <a:srgbClr val="C6BFEE"/>
    <a:srgbClr val="140152"/>
    <a:srgbClr val="0B0B22"/>
    <a:srgbClr val="973175"/>
    <a:srgbClr val="B4B2C4"/>
    <a:srgbClr val="0A0C22"/>
    <a:srgbClr val="DAD1E6"/>
    <a:srgbClr val="DAD8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0"/>
  </p:normalViewPr>
  <p:slideViewPr>
    <p:cSldViewPr snapToGrid="0" snapToObjects="1">
      <p:cViewPr>
        <p:scale>
          <a:sx n="50" d="100"/>
          <a:sy n="50" d="100"/>
        </p:scale>
        <p:origin x="1507"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777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1</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10</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11</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2DF9C-D91A-2BC7-1C67-64CA0F1E61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F41F9-0D41-ED46-9D00-A9BB62B4BA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B543D3-DFD3-FB84-303E-18ADFE8C86BE}"/>
              </a:ext>
            </a:extLst>
          </p:cNvPr>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a:extLst>
              <a:ext uri="{FF2B5EF4-FFF2-40B4-BE49-F238E27FC236}">
                <a16:creationId xmlns:a16="http://schemas.microsoft.com/office/drawing/2014/main" id="{6585F9FD-D01D-7543-3698-60FAB5ADDD49}"/>
              </a:ext>
            </a:extLst>
          </p:cNvPr>
          <p:cNvSpPr>
            <a:spLocks noGrp="1"/>
          </p:cNvSpPr>
          <p:nvPr>
            <p:ph type="sldNum" sz="quarter" idx="10"/>
          </p:nvPr>
        </p:nvSpPr>
        <p:spPr/>
        <p:txBody>
          <a:bodyPr/>
          <a:lstStyle/>
          <a:p>
            <a:fld id="{F7021451-1387-4CA6-816F-3879F97B5CBC}" type="slidenum">
              <a:rPr lang="en-US">
                <a:latin typeface="Abadi" panose="020B0604020104020204" pitchFamily="34" charset="0"/>
              </a:rPr>
              <a:t>12</a:t>
            </a:fld>
            <a:endParaRPr lang="en-US">
              <a:latin typeface="Abadi" panose="020B0604020104020204" pitchFamily="34" charset="0"/>
            </a:endParaRPr>
          </a:p>
        </p:txBody>
      </p:sp>
    </p:spTree>
    <p:extLst>
      <p:ext uri="{BB962C8B-B14F-4D97-AF65-F5344CB8AC3E}">
        <p14:creationId xmlns:p14="http://schemas.microsoft.com/office/powerpoint/2010/main" val="1609172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8FB41-43BA-D2E0-7BC0-54186329F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9E1327-9FE4-BC28-6750-E14F38E046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D14DD0-D49F-35BD-8DA1-821FD41245B4}"/>
              </a:ext>
            </a:extLst>
          </p:cNvPr>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a:extLst>
              <a:ext uri="{FF2B5EF4-FFF2-40B4-BE49-F238E27FC236}">
                <a16:creationId xmlns:a16="http://schemas.microsoft.com/office/drawing/2014/main" id="{6D433D56-23D7-5A34-D0DC-64062768F62B}"/>
              </a:ext>
            </a:extLst>
          </p:cNvPr>
          <p:cNvSpPr>
            <a:spLocks noGrp="1"/>
          </p:cNvSpPr>
          <p:nvPr>
            <p:ph type="sldNum" sz="quarter" idx="10"/>
          </p:nvPr>
        </p:nvSpPr>
        <p:spPr/>
        <p:txBody>
          <a:bodyPr/>
          <a:lstStyle/>
          <a:p>
            <a:fld id="{F7021451-1387-4CA6-816F-3879F97B5CBC}" type="slidenum">
              <a:rPr lang="en-US">
                <a:latin typeface="Abadi" panose="020B0604020104020204" pitchFamily="34" charset="0"/>
              </a:rPr>
              <a:t>13</a:t>
            </a:fld>
            <a:endParaRPr lang="en-US">
              <a:latin typeface="Abadi" panose="020B0604020104020204" pitchFamily="34" charset="0"/>
            </a:endParaRPr>
          </a:p>
        </p:txBody>
      </p:sp>
    </p:spTree>
    <p:extLst>
      <p:ext uri="{BB962C8B-B14F-4D97-AF65-F5344CB8AC3E}">
        <p14:creationId xmlns:p14="http://schemas.microsoft.com/office/powerpoint/2010/main" val="550193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99E72-28F2-B57E-6CAF-93C7C0655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20BD3-4826-84C8-B256-3424095F0B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AD0DE0-AE3D-B671-ACB2-E83A49B7D225}"/>
              </a:ext>
            </a:extLst>
          </p:cNvPr>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a:extLst>
              <a:ext uri="{FF2B5EF4-FFF2-40B4-BE49-F238E27FC236}">
                <a16:creationId xmlns:a16="http://schemas.microsoft.com/office/drawing/2014/main" id="{0779F77D-0C31-C1B0-A9B6-ED6E9F25A3F9}"/>
              </a:ext>
            </a:extLst>
          </p:cNvPr>
          <p:cNvSpPr>
            <a:spLocks noGrp="1"/>
          </p:cNvSpPr>
          <p:nvPr>
            <p:ph type="sldNum" sz="quarter" idx="10"/>
          </p:nvPr>
        </p:nvSpPr>
        <p:spPr/>
        <p:txBody>
          <a:bodyPr/>
          <a:lstStyle/>
          <a:p>
            <a:fld id="{F7021451-1387-4CA6-816F-3879F97B5CBC}" type="slidenum">
              <a:rPr lang="en-US">
                <a:latin typeface="Abadi" panose="020B0604020104020204" pitchFamily="34" charset="0"/>
              </a:rPr>
              <a:t>14</a:t>
            </a:fld>
            <a:endParaRPr lang="en-US">
              <a:latin typeface="Abadi" panose="020B0604020104020204" pitchFamily="34" charset="0"/>
            </a:endParaRPr>
          </a:p>
        </p:txBody>
      </p:sp>
    </p:spTree>
    <p:extLst>
      <p:ext uri="{BB962C8B-B14F-4D97-AF65-F5344CB8AC3E}">
        <p14:creationId xmlns:p14="http://schemas.microsoft.com/office/powerpoint/2010/main" val="1572611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15</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16</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17</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18</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19</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08DA4-2325-506A-F571-A31761DA20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D04BEC-3D85-F9C7-4F65-F77DB979B5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412692-BA52-B0B0-9370-3205B06F4033}"/>
              </a:ext>
            </a:extLst>
          </p:cNvPr>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a:extLst>
              <a:ext uri="{FF2B5EF4-FFF2-40B4-BE49-F238E27FC236}">
                <a16:creationId xmlns:a16="http://schemas.microsoft.com/office/drawing/2014/main" id="{C7DF6A45-1871-E816-3507-05936598FBC2}"/>
              </a:ext>
            </a:extLst>
          </p:cNvPr>
          <p:cNvSpPr>
            <a:spLocks noGrp="1"/>
          </p:cNvSpPr>
          <p:nvPr>
            <p:ph type="sldNum" sz="quarter" idx="10"/>
          </p:nvPr>
        </p:nvSpPr>
        <p:spPr/>
        <p:txBody>
          <a:bodyPr/>
          <a:lstStyle/>
          <a:p>
            <a:fld id="{F7021451-1387-4CA6-816F-3879F97B5CBC}" type="slidenum">
              <a:rPr lang="en-US">
                <a:latin typeface="Abadi" panose="020B0604020104020204" pitchFamily="34" charset="0"/>
              </a:rPr>
              <a:t>2</a:t>
            </a:fld>
            <a:endParaRPr lang="en-US">
              <a:latin typeface="Abadi" panose="020B0604020104020204" pitchFamily="34" charset="0"/>
            </a:endParaRPr>
          </a:p>
        </p:txBody>
      </p:sp>
    </p:spTree>
    <p:extLst>
      <p:ext uri="{BB962C8B-B14F-4D97-AF65-F5344CB8AC3E}">
        <p14:creationId xmlns:p14="http://schemas.microsoft.com/office/powerpoint/2010/main" val="910284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20</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21</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E0E54-8D8D-B48E-3839-D99BDF065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E509BC-7206-5100-3018-5B09287128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14DA0E-3387-AD4B-37A6-13314DBF5783}"/>
              </a:ext>
            </a:extLst>
          </p:cNvPr>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a:extLst>
              <a:ext uri="{FF2B5EF4-FFF2-40B4-BE49-F238E27FC236}">
                <a16:creationId xmlns:a16="http://schemas.microsoft.com/office/drawing/2014/main" id="{D17A8A48-4DC6-9294-1915-10EEF2E570EC}"/>
              </a:ext>
            </a:extLst>
          </p:cNvPr>
          <p:cNvSpPr>
            <a:spLocks noGrp="1"/>
          </p:cNvSpPr>
          <p:nvPr>
            <p:ph type="sldNum" sz="quarter" idx="10"/>
          </p:nvPr>
        </p:nvSpPr>
        <p:spPr/>
        <p:txBody>
          <a:bodyPr/>
          <a:lstStyle/>
          <a:p>
            <a:fld id="{F7021451-1387-4CA6-816F-3879F97B5CBC}" type="slidenum">
              <a:rPr lang="en-US">
                <a:latin typeface="Abadi" panose="020B0604020104020204" pitchFamily="34" charset="0"/>
              </a:rPr>
              <a:t>22</a:t>
            </a:fld>
            <a:endParaRPr lang="en-US">
              <a:latin typeface="Abadi" panose="020B0604020104020204" pitchFamily="34" charset="0"/>
            </a:endParaRPr>
          </a:p>
        </p:txBody>
      </p:sp>
    </p:spTree>
    <p:extLst>
      <p:ext uri="{BB962C8B-B14F-4D97-AF65-F5344CB8AC3E}">
        <p14:creationId xmlns:p14="http://schemas.microsoft.com/office/powerpoint/2010/main" val="3613728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23</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24</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25</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26</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27</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063C5-113D-BDFF-6399-9285F6E8A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168D3-6363-5BE4-5893-BB93FAD02B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8ABB0A-4DB6-0594-2D4A-ED3EFFD97616}"/>
              </a:ext>
            </a:extLst>
          </p:cNvPr>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a:extLst>
              <a:ext uri="{FF2B5EF4-FFF2-40B4-BE49-F238E27FC236}">
                <a16:creationId xmlns:a16="http://schemas.microsoft.com/office/drawing/2014/main" id="{4BCAAF2D-1D4C-D3D9-F262-15EFC95290FF}"/>
              </a:ext>
            </a:extLst>
          </p:cNvPr>
          <p:cNvSpPr>
            <a:spLocks noGrp="1"/>
          </p:cNvSpPr>
          <p:nvPr>
            <p:ph type="sldNum" sz="quarter" idx="10"/>
          </p:nvPr>
        </p:nvSpPr>
        <p:spPr/>
        <p:txBody>
          <a:bodyPr/>
          <a:lstStyle/>
          <a:p>
            <a:fld id="{F7021451-1387-4CA6-816F-3879F97B5CBC}" type="slidenum">
              <a:rPr lang="en-US">
                <a:latin typeface="Abadi" panose="020B0604020104020204" pitchFamily="34" charset="0"/>
              </a:rPr>
              <a:t>28</a:t>
            </a:fld>
            <a:endParaRPr lang="en-US">
              <a:latin typeface="Abadi" panose="020B0604020104020204" pitchFamily="34" charset="0"/>
            </a:endParaRPr>
          </a:p>
        </p:txBody>
      </p:sp>
    </p:spTree>
    <p:extLst>
      <p:ext uri="{BB962C8B-B14F-4D97-AF65-F5344CB8AC3E}">
        <p14:creationId xmlns:p14="http://schemas.microsoft.com/office/powerpoint/2010/main" val="2347140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94839-FCAE-78EC-F5EB-D842A96537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02AAB-C169-61E3-012B-7F65B46CA7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19AACC-3637-B947-9C7B-B9234C62B0BE}"/>
              </a:ext>
            </a:extLst>
          </p:cNvPr>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a:extLst>
              <a:ext uri="{FF2B5EF4-FFF2-40B4-BE49-F238E27FC236}">
                <a16:creationId xmlns:a16="http://schemas.microsoft.com/office/drawing/2014/main" id="{093C899C-8D5E-3160-91BE-E50251385DB8}"/>
              </a:ext>
            </a:extLst>
          </p:cNvPr>
          <p:cNvSpPr>
            <a:spLocks noGrp="1"/>
          </p:cNvSpPr>
          <p:nvPr>
            <p:ph type="sldNum" sz="quarter" idx="10"/>
          </p:nvPr>
        </p:nvSpPr>
        <p:spPr/>
        <p:txBody>
          <a:bodyPr/>
          <a:lstStyle/>
          <a:p>
            <a:fld id="{F7021451-1387-4CA6-816F-3879F97B5CBC}" type="slidenum">
              <a:rPr lang="en-US">
                <a:latin typeface="Abadi" panose="020B0604020104020204" pitchFamily="34" charset="0"/>
              </a:rPr>
              <a:t>29</a:t>
            </a:fld>
            <a:endParaRPr lang="en-US">
              <a:latin typeface="Abadi" panose="020B0604020104020204" pitchFamily="34" charset="0"/>
            </a:endParaRPr>
          </a:p>
        </p:txBody>
      </p:sp>
    </p:spTree>
    <p:extLst>
      <p:ext uri="{BB962C8B-B14F-4D97-AF65-F5344CB8AC3E}">
        <p14:creationId xmlns:p14="http://schemas.microsoft.com/office/powerpoint/2010/main" val="1172185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F90D3-C0FA-6B57-679D-68B29811F5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7B6784-E495-60EF-F75F-AB35643906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FD804-BEF2-4029-ADB1-C0CBA80633BD}"/>
              </a:ext>
            </a:extLst>
          </p:cNvPr>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a:extLst>
              <a:ext uri="{FF2B5EF4-FFF2-40B4-BE49-F238E27FC236}">
                <a16:creationId xmlns:a16="http://schemas.microsoft.com/office/drawing/2014/main" id="{58104298-CFFC-F2A3-7FDA-9CADE23BD7FB}"/>
              </a:ext>
            </a:extLst>
          </p:cNvPr>
          <p:cNvSpPr>
            <a:spLocks noGrp="1"/>
          </p:cNvSpPr>
          <p:nvPr>
            <p:ph type="sldNum" sz="quarter" idx="10"/>
          </p:nvPr>
        </p:nvSpPr>
        <p:spPr/>
        <p:txBody>
          <a:bodyPr/>
          <a:lstStyle/>
          <a:p>
            <a:fld id="{F7021451-1387-4CA6-816F-3879F97B5CBC}" type="slidenum">
              <a:rPr lang="en-US">
                <a:latin typeface="Abadi" panose="020B0604020104020204" pitchFamily="34" charset="0"/>
              </a:rPr>
              <a:t>3</a:t>
            </a:fld>
            <a:endParaRPr lang="en-US">
              <a:latin typeface="Abadi" panose="020B0604020104020204" pitchFamily="34" charset="0"/>
            </a:endParaRPr>
          </a:p>
        </p:txBody>
      </p:sp>
    </p:spTree>
    <p:extLst>
      <p:ext uri="{BB962C8B-B14F-4D97-AF65-F5344CB8AC3E}">
        <p14:creationId xmlns:p14="http://schemas.microsoft.com/office/powerpoint/2010/main" val="7786955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789A9-43A3-BDA2-3FD7-39E9C2D889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6A2B69-67AC-CC76-E4B8-B2AE8DAF0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AC176D-EF6D-50C6-2F1B-C5B3640B5A36}"/>
              </a:ext>
            </a:extLst>
          </p:cNvPr>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a:extLst>
              <a:ext uri="{FF2B5EF4-FFF2-40B4-BE49-F238E27FC236}">
                <a16:creationId xmlns:a16="http://schemas.microsoft.com/office/drawing/2014/main" id="{85B416AE-FFED-77CE-298E-51634F2902DA}"/>
              </a:ext>
            </a:extLst>
          </p:cNvPr>
          <p:cNvSpPr>
            <a:spLocks noGrp="1"/>
          </p:cNvSpPr>
          <p:nvPr>
            <p:ph type="sldNum" sz="quarter" idx="10"/>
          </p:nvPr>
        </p:nvSpPr>
        <p:spPr/>
        <p:txBody>
          <a:bodyPr/>
          <a:lstStyle/>
          <a:p>
            <a:fld id="{F7021451-1387-4CA6-816F-3879F97B5CBC}" type="slidenum">
              <a:rPr lang="en-US">
                <a:latin typeface="Abadi" panose="020B0604020104020204" pitchFamily="34" charset="0"/>
              </a:rPr>
              <a:t>30</a:t>
            </a:fld>
            <a:endParaRPr lang="en-US">
              <a:latin typeface="Abadi" panose="020B0604020104020204" pitchFamily="34" charset="0"/>
            </a:endParaRPr>
          </a:p>
        </p:txBody>
      </p:sp>
    </p:spTree>
    <p:extLst>
      <p:ext uri="{BB962C8B-B14F-4D97-AF65-F5344CB8AC3E}">
        <p14:creationId xmlns:p14="http://schemas.microsoft.com/office/powerpoint/2010/main" val="27779814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9AC5D-DAA8-AA53-EC36-1E6FEF81F7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2571F3-2C06-F1BB-485A-2D8698726C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1EEC10-C4B3-F447-EE18-F8C7ACFACE03}"/>
              </a:ext>
            </a:extLst>
          </p:cNvPr>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a:extLst>
              <a:ext uri="{FF2B5EF4-FFF2-40B4-BE49-F238E27FC236}">
                <a16:creationId xmlns:a16="http://schemas.microsoft.com/office/drawing/2014/main" id="{C37A150A-D6CA-004A-08F7-93D2388A7223}"/>
              </a:ext>
            </a:extLst>
          </p:cNvPr>
          <p:cNvSpPr>
            <a:spLocks noGrp="1"/>
          </p:cNvSpPr>
          <p:nvPr>
            <p:ph type="sldNum" sz="quarter" idx="10"/>
          </p:nvPr>
        </p:nvSpPr>
        <p:spPr/>
        <p:txBody>
          <a:bodyPr/>
          <a:lstStyle/>
          <a:p>
            <a:fld id="{F7021451-1387-4CA6-816F-3879F97B5CBC}" type="slidenum">
              <a:rPr lang="en-US">
                <a:latin typeface="Abadi" panose="020B0604020104020204" pitchFamily="34" charset="0"/>
              </a:rPr>
              <a:t>31</a:t>
            </a:fld>
            <a:endParaRPr lang="en-US">
              <a:latin typeface="Abadi" panose="020B0604020104020204" pitchFamily="34" charset="0"/>
            </a:endParaRPr>
          </a:p>
        </p:txBody>
      </p:sp>
    </p:spTree>
    <p:extLst>
      <p:ext uri="{BB962C8B-B14F-4D97-AF65-F5344CB8AC3E}">
        <p14:creationId xmlns:p14="http://schemas.microsoft.com/office/powerpoint/2010/main" val="1088738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97227-0484-7B68-7931-D0845C6EB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E835CC-353B-B58B-2AA3-C235404343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6723F-C82E-B84B-2BDE-B45526DA0027}"/>
              </a:ext>
            </a:extLst>
          </p:cNvPr>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a:extLst>
              <a:ext uri="{FF2B5EF4-FFF2-40B4-BE49-F238E27FC236}">
                <a16:creationId xmlns:a16="http://schemas.microsoft.com/office/drawing/2014/main" id="{0D9D8DE9-FAD6-BB16-4778-1D2098A598DF}"/>
              </a:ext>
            </a:extLst>
          </p:cNvPr>
          <p:cNvSpPr>
            <a:spLocks noGrp="1"/>
          </p:cNvSpPr>
          <p:nvPr>
            <p:ph type="sldNum" sz="quarter" idx="10"/>
          </p:nvPr>
        </p:nvSpPr>
        <p:spPr/>
        <p:txBody>
          <a:bodyPr/>
          <a:lstStyle/>
          <a:p>
            <a:fld id="{F7021451-1387-4CA6-816F-3879F97B5CBC}" type="slidenum">
              <a:rPr lang="en-US">
                <a:latin typeface="Abadi" panose="020B0604020104020204" pitchFamily="34" charset="0"/>
              </a:rPr>
              <a:t>32</a:t>
            </a:fld>
            <a:endParaRPr lang="en-US">
              <a:latin typeface="Abadi" panose="020B0604020104020204" pitchFamily="34" charset="0"/>
            </a:endParaRPr>
          </a:p>
        </p:txBody>
      </p:sp>
    </p:spTree>
    <p:extLst>
      <p:ext uri="{BB962C8B-B14F-4D97-AF65-F5344CB8AC3E}">
        <p14:creationId xmlns:p14="http://schemas.microsoft.com/office/powerpoint/2010/main" val="3209841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60A41-1EFC-6ED2-3292-774D03CEC4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4A619D-17F5-9A38-4EF5-9154ABB1A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5969D2-B7CB-2461-DF73-B173EE45C5B8}"/>
              </a:ext>
            </a:extLst>
          </p:cNvPr>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a:extLst>
              <a:ext uri="{FF2B5EF4-FFF2-40B4-BE49-F238E27FC236}">
                <a16:creationId xmlns:a16="http://schemas.microsoft.com/office/drawing/2014/main" id="{4BCFA73E-F0B9-16FF-72D5-18D776A96CC2}"/>
              </a:ext>
            </a:extLst>
          </p:cNvPr>
          <p:cNvSpPr>
            <a:spLocks noGrp="1"/>
          </p:cNvSpPr>
          <p:nvPr>
            <p:ph type="sldNum" sz="quarter" idx="10"/>
          </p:nvPr>
        </p:nvSpPr>
        <p:spPr/>
        <p:txBody>
          <a:bodyPr/>
          <a:lstStyle/>
          <a:p>
            <a:fld id="{F7021451-1387-4CA6-816F-3879F97B5CBC}" type="slidenum">
              <a:rPr lang="en-US">
                <a:latin typeface="Abadi" panose="020B0604020104020204" pitchFamily="34" charset="0"/>
              </a:rPr>
              <a:t>33</a:t>
            </a:fld>
            <a:endParaRPr lang="en-US">
              <a:latin typeface="Abadi" panose="020B0604020104020204" pitchFamily="34" charset="0"/>
            </a:endParaRPr>
          </a:p>
        </p:txBody>
      </p:sp>
    </p:spTree>
    <p:extLst>
      <p:ext uri="{BB962C8B-B14F-4D97-AF65-F5344CB8AC3E}">
        <p14:creationId xmlns:p14="http://schemas.microsoft.com/office/powerpoint/2010/main" val="3993944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34</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35</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36</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37</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D0965-6B07-7237-ABBF-9607FEEC3F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6806A2-BFED-1960-FDE3-75A2D96DF9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7A9744-5E69-0FDA-49AE-2E6C67354087}"/>
              </a:ext>
            </a:extLst>
          </p:cNvPr>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a:extLst>
              <a:ext uri="{FF2B5EF4-FFF2-40B4-BE49-F238E27FC236}">
                <a16:creationId xmlns:a16="http://schemas.microsoft.com/office/drawing/2014/main" id="{09DD2E76-98B8-3073-02E0-B57245BCA523}"/>
              </a:ext>
            </a:extLst>
          </p:cNvPr>
          <p:cNvSpPr>
            <a:spLocks noGrp="1"/>
          </p:cNvSpPr>
          <p:nvPr>
            <p:ph type="sldNum" sz="quarter" idx="10"/>
          </p:nvPr>
        </p:nvSpPr>
        <p:spPr/>
        <p:txBody>
          <a:bodyPr/>
          <a:lstStyle/>
          <a:p>
            <a:fld id="{F7021451-1387-4CA6-816F-3879F97B5CBC}" type="slidenum">
              <a:rPr lang="en-US">
                <a:latin typeface="Abadi" panose="020B0604020104020204" pitchFamily="34" charset="0"/>
              </a:rPr>
              <a:t>4</a:t>
            </a:fld>
            <a:endParaRPr lang="en-US">
              <a:latin typeface="Abadi" panose="020B0604020104020204" pitchFamily="34" charset="0"/>
            </a:endParaRPr>
          </a:p>
        </p:txBody>
      </p:sp>
    </p:spTree>
    <p:extLst>
      <p:ext uri="{BB962C8B-B14F-4D97-AF65-F5344CB8AC3E}">
        <p14:creationId xmlns:p14="http://schemas.microsoft.com/office/powerpoint/2010/main" val="1392844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5</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6</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A3D1D-7198-8B04-0F4C-163121F453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C3AF9B-5F52-2486-B51F-5F82250242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350164-57DB-2C03-7201-50D498180D11}"/>
              </a:ext>
            </a:extLst>
          </p:cNvPr>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a:extLst>
              <a:ext uri="{FF2B5EF4-FFF2-40B4-BE49-F238E27FC236}">
                <a16:creationId xmlns:a16="http://schemas.microsoft.com/office/drawing/2014/main" id="{4B826285-6E9C-9681-DEB5-6554001B3F19}"/>
              </a:ext>
            </a:extLst>
          </p:cNvPr>
          <p:cNvSpPr>
            <a:spLocks noGrp="1"/>
          </p:cNvSpPr>
          <p:nvPr>
            <p:ph type="sldNum" sz="quarter" idx="10"/>
          </p:nvPr>
        </p:nvSpPr>
        <p:spPr/>
        <p:txBody>
          <a:bodyPr/>
          <a:lstStyle/>
          <a:p>
            <a:fld id="{F7021451-1387-4CA6-816F-3879F97B5CBC}" type="slidenum">
              <a:rPr lang="en-US">
                <a:latin typeface="Abadi" panose="020B0604020104020204" pitchFamily="34" charset="0"/>
              </a:rPr>
              <a:t>7</a:t>
            </a:fld>
            <a:endParaRPr lang="en-US">
              <a:latin typeface="Abadi" panose="020B0604020104020204" pitchFamily="34" charset="0"/>
            </a:endParaRPr>
          </a:p>
        </p:txBody>
      </p:sp>
    </p:spTree>
    <p:extLst>
      <p:ext uri="{BB962C8B-B14F-4D97-AF65-F5344CB8AC3E}">
        <p14:creationId xmlns:p14="http://schemas.microsoft.com/office/powerpoint/2010/main" val="2234771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8</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9</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70075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715500" y="0"/>
            <a:ext cx="4914899" cy="8229600"/>
          </a:xfrm>
          <a:prstGeom prst="rect">
            <a:avLst/>
          </a:prstGeom>
        </p:spPr>
      </p:pic>
      <p:sp>
        <p:nvSpPr>
          <p:cNvPr id="3" name="Text 0"/>
          <p:cNvSpPr/>
          <p:nvPr/>
        </p:nvSpPr>
        <p:spPr>
          <a:xfrm>
            <a:off x="136739" y="2095761"/>
            <a:ext cx="9248775" cy="1371600"/>
          </a:xfrm>
          <a:prstGeom prst="rect">
            <a:avLst/>
          </a:prstGeom>
          <a:noFill/>
          <a:ln/>
        </p:spPr>
        <p:txBody>
          <a:bodyPr wrap="square" lIns="0" tIns="0" rIns="0" bIns="0" rtlCol="0" anchor="t"/>
          <a:lstStyle/>
          <a:p>
            <a:pPr marR="291465" indent="457200" algn="ctr">
              <a:lnSpc>
                <a:spcPct val="150000"/>
              </a:lnSpc>
              <a:spcBef>
                <a:spcPts val="100"/>
              </a:spcBef>
            </a:pPr>
            <a:r>
              <a:rPr lang="vi-VN" sz="3200" b="1" dirty="0">
                <a:solidFill>
                  <a:schemeClr val="accent4">
                    <a:lumMod val="40000"/>
                    <a:lumOff val="60000"/>
                  </a:schemeClr>
                </a:solidFill>
                <a:effectLst/>
                <a:latin typeface="Prompt Medium" panose="00000600000000000000" pitchFamily="2" charset="-34"/>
                <a:ea typeface="Times New Roman" panose="02020603050405020304" pitchFamily="18" charset="0"/>
                <a:cs typeface="Prompt Medium" panose="00000600000000000000" pitchFamily="2" charset="-34"/>
              </a:rPr>
              <a:t>ĐỀ TÀI:</a:t>
            </a:r>
            <a:endParaRPr lang="vi-VN" sz="3200" dirty="0">
              <a:solidFill>
                <a:schemeClr val="accent4">
                  <a:lumMod val="40000"/>
                  <a:lumOff val="60000"/>
                </a:schemeClr>
              </a:solidFill>
              <a:effectLst/>
              <a:latin typeface="Prompt Medium" panose="00000600000000000000" pitchFamily="2" charset="-34"/>
              <a:ea typeface="Calibri" panose="020F0502020204030204" pitchFamily="34" charset="0"/>
              <a:cs typeface="Prompt Medium" panose="00000600000000000000" pitchFamily="2" charset="-34"/>
            </a:endParaRPr>
          </a:p>
          <a:p>
            <a:pPr marR="330200" indent="457200" algn="ctr">
              <a:lnSpc>
                <a:spcPct val="150000"/>
              </a:lnSpc>
              <a:spcBef>
                <a:spcPts val="800"/>
              </a:spcBef>
            </a:pPr>
            <a:r>
              <a:rPr lang="vi-VN" sz="3200" b="1" dirty="0">
                <a:solidFill>
                  <a:schemeClr val="accent4">
                    <a:lumMod val="40000"/>
                    <a:lumOff val="60000"/>
                  </a:schemeClr>
                </a:solidFill>
                <a:effectLst/>
                <a:latin typeface="Prompt Medium" panose="00000600000000000000" pitchFamily="2" charset="-34"/>
                <a:ea typeface="Times New Roman" panose="02020603050405020304" pitchFamily="18" charset="0"/>
                <a:cs typeface="Prompt Medium" panose="00000600000000000000" pitchFamily="2" charset="-34"/>
              </a:rPr>
              <a:t>TÌM HIỂU VÀ TRIỂN KHAI GIẢI PHÁP OTP</a:t>
            </a:r>
            <a:endParaRPr lang="vi-VN" sz="3200" dirty="0">
              <a:solidFill>
                <a:schemeClr val="accent4">
                  <a:lumMod val="40000"/>
                  <a:lumOff val="60000"/>
                </a:schemeClr>
              </a:solidFill>
              <a:effectLst/>
              <a:latin typeface="Prompt Medium" panose="00000600000000000000" pitchFamily="2" charset="-34"/>
              <a:ea typeface="Calibri" panose="020F0502020204030204" pitchFamily="34" charset="0"/>
              <a:cs typeface="Prompt Medium" panose="00000600000000000000" pitchFamily="2" charset="-34"/>
            </a:endParaRPr>
          </a:p>
        </p:txBody>
      </p:sp>
      <p:sp>
        <p:nvSpPr>
          <p:cNvPr id="4" name="Text 1"/>
          <p:cNvSpPr/>
          <p:nvPr/>
        </p:nvSpPr>
        <p:spPr>
          <a:xfrm>
            <a:off x="1323975" y="3859457"/>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Arial" panose="020B0604020202020204" pitchFamily="34" charset="0"/>
                <a:ea typeface="Mukta Light" pitchFamily="34" charset="-122"/>
                <a:cs typeface="Arial" panose="020B0604020202020204" pitchFamily="34" charset="0"/>
              </a:rPr>
              <a:t>Trong thời đại kỹ thuật số, việc bảo mật thông tin cá nhân và tài khoản trực tuyến là vô cùng quan trọng. Xác thực người dùng là một khâu thiết yếu để đảm bảo an toàn cho các giao dịch trực tuyến, từ ngân hàng đến thương mại điện tử.</a:t>
            </a:r>
            <a:endParaRPr lang="en-US" sz="1900" dirty="0">
              <a:latin typeface="Abadi" panose="020B0604020104020204" pitchFamily="34" charset="0"/>
            </a:endParaRPr>
          </a:p>
        </p:txBody>
      </p:sp>
      <p:pic>
        <p:nvPicPr>
          <p:cNvPr id="8" name="Hình ảnh 7" descr="Ảnh có chứa văn bản, biểu tượng, Nhãn hiệu, Xanh điện&#10;&#10;Mô tả được tạo tự động">
            <a:extLst>
              <a:ext uri="{FF2B5EF4-FFF2-40B4-BE49-F238E27FC236}">
                <a16:creationId xmlns:a16="http://schemas.microsoft.com/office/drawing/2014/main" id="{FBB4CCD1-D95C-0237-4A81-1A1AB7DCA3A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155" b="94330" l="9901" r="89604">
                        <a14:foregroundMark x1="27228" y1="9794" x2="27228" y2="9794"/>
                        <a14:foregroundMark x1="53465" y1="88660" x2="53465" y2="88660"/>
                        <a14:foregroundMark x1="56931" y1="60309" x2="56931" y2="60309"/>
                        <a14:foregroundMark x1="36634" y1="56186" x2="36634" y2="56186"/>
                        <a14:foregroundMark x1="34653" y1="55670" x2="34653" y2="55670"/>
                        <a14:foregroundMark x1="45545" y1="27320" x2="39109" y2="70619"/>
                        <a14:foregroundMark x1="39109" y1="70619" x2="66337" y2="54124"/>
                        <a14:foregroundMark x1="66337" y1="54124" x2="46535" y2="21134"/>
                        <a14:foregroundMark x1="46535" y1="21134" x2="40099" y2="31443"/>
                        <a14:foregroundMark x1="37129" y1="20619" x2="30198" y2="58247"/>
                        <a14:foregroundMark x1="30198" y1="58247" x2="44554" y2="19588"/>
                        <a14:foregroundMark x1="44554" y1="19588" x2="36634" y2="18041"/>
                        <a14:foregroundMark x1="49010" y1="91753" x2="49010" y2="91753"/>
                        <a14:foregroundMark x1="23762" y1="5670" x2="23762" y2="5670"/>
                        <a14:foregroundMark x1="37129" y1="5670" x2="37129" y2="5670"/>
                        <a14:foregroundMark x1="49505" y1="94330" x2="49505" y2="94330"/>
                      </a14:backgroundRemoval>
                    </a14:imgEffect>
                  </a14:imgLayer>
                </a14:imgProps>
              </a:ext>
              <a:ext uri="{28A0092B-C50C-407E-A947-70E740481C1C}">
                <a14:useLocalDpi xmlns:a14="http://schemas.microsoft.com/office/drawing/2010/main" val="0"/>
              </a:ext>
            </a:extLst>
          </a:blip>
          <a:srcRect/>
          <a:stretch>
            <a:fillRect/>
          </a:stretch>
        </p:blipFill>
        <p:spPr bwMode="auto">
          <a:xfrm>
            <a:off x="238125" y="227290"/>
            <a:ext cx="1543050" cy="1476375"/>
          </a:xfrm>
          <a:prstGeom prst="rect">
            <a:avLst/>
          </a:prstGeom>
          <a:noFill/>
          <a:ln>
            <a:noFill/>
          </a:ln>
        </p:spPr>
      </p:pic>
      <p:sp>
        <p:nvSpPr>
          <p:cNvPr id="10" name="Hộp Văn bản 9">
            <a:extLst>
              <a:ext uri="{FF2B5EF4-FFF2-40B4-BE49-F238E27FC236}">
                <a16:creationId xmlns:a16="http://schemas.microsoft.com/office/drawing/2014/main" id="{D121CEF9-B5A9-AE78-F112-754C35E31363}"/>
              </a:ext>
            </a:extLst>
          </p:cNvPr>
          <p:cNvSpPr txBox="1"/>
          <p:nvPr/>
        </p:nvSpPr>
        <p:spPr>
          <a:xfrm>
            <a:off x="108167" y="454580"/>
            <a:ext cx="7315200" cy="877163"/>
          </a:xfrm>
          <a:prstGeom prst="rect">
            <a:avLst/>
          </a:prstGeom>
          <a:noFill/>
        </p:spPr>
        <p:txBody>
          <a:bodyPr wrap="square">
            <a:spAutoFit/>
          </a:bodyPr>
          <a:lstStyle/>
          <a:p>
            <a:pPr marR="291465" indent="457200" algn="ctr">
              <a:spcBef>
                <a:spcPts val="1200"/>
              </a:spcBef>
              <a:spcAft>
                <a:spcPts val="600"/>
              </a:spcAft>
            </a:pPr>
            <a:r>
              <a:rPr lang="vi-VN" sz="1800" b="1" dirty="0">
                <a:solidFill>
                  <a:schemeClr val="bg1"/>
                </a:solidFill>
                <a:effectLst/>
                <a:latin typeface="Times New Roman" panose="02020603050405020304" pitchFamily="18" charset="0"/>
                <a:ea typeface="Times New Roman" panose="02020603050405020304" pitchFamily="18" charset="0"/>
              </a:rPr>
              <a:t>TRƯỜNG ĐẠI HỌC KHOA HỌC</a:t>
            </a:r>
            <a:r>
              <a:rPr lang="vi-VN" sz="1600" dirty="0">
                <a:solidFill>
                  <a:schemeClr val="bg1"/>
                </a:solidFill>
                <a:latin typeface="Times New Roman" panose="02020603050405020304" pitchFamily="18" charset="0"/>
                <a:ea typeface="Calibri" panose="020F0502020204030204" pitchFamily="34" charset="0"/>
              </a:rPr>
              <a:t> </a:t>
            </a:r>
          </a:p>
          <a:p>
            <a:pPr marR="291465" indent="457200" algn="ctr">
              <a:spcBef>
                <a:spcPts val="1200"/>
              </a:spcBef>
              <a:spcAft>
                <a:spcPts val="600"/>
              </a:spcAft>
            </a:pPr>
            <a:r>
              <a:rPr lang="vi-VN" sz="1800" b="1" dirty="0">
                <a:solidFill>
                  <a:schemeClr val="bg1"/>
                </a:solidFill>
                <a:effectLst/>
                <a:latin typeface="Times New Roman" panose="02020603050405020304" pitchFamily="18" charset="0"/>
                <a:ea typeface="Times New Roman" panose="02020603050405020304" pitchFamily="18" charset="0"/>
              </a:rPr>
              <a:t>KHOA CÔNG NGHỆ THÔNG TIN</a:t>
            </a:r>
            <a:endParaRPr lang="vi-VN" sz="1600" dirty="0">
              <a:solidFill>
                <a:schemeClr val="bg1"/>
              </a:solidFill>
              <a:effectLst/>
              <a:latin typeface="Times New Roman" panose="02020603050405020304" pitchFamily="18" charset="0"/>
              <a:ea typeface="Calibri" panose="020F0502020204030204" pitchFamily="34" charset="0"/>
            </a:endParaRPr>
          </a:p>
        </p:txBody>
      </p:sp>
      <p:cxnSp>
        <p:nvCxnSpPr>
          <p:cNvPr id="12" name="Đường nối Thẳng 11">
            <a:extLst>
              <a:ext uri="{FF2B5EF4-FFF2-40B4-BE49-F238E27FC236}">
                <a16:creationId xmlns:a16="http://schemas.microsoft.com/office/drawing/2014/main" id="{7DBA4899-1F39-947D-1960-233087844A80}"/>
              </a:ext>
            </a:extLst>
          </p:cNvPr>
          <p:cNvCxnSpPr>
            <a:cxnSpLocks/>
          </p:cNvCxnSpPr>
          <p:nvPr/>
        </p:nvCxnSpPr>
        <p:spPr>
          <a:xfrm>
            <a:off x="1781175" y="350459"/>
            <a:ext cx="0" cy="1230035"/>
          </a:xfrm>
          <a:prstGeom prst="line">
            <a:avLst/>
          </a:prstGeom>
        </p:spPr>
        <p:style>
          <a:lnRef idx="1">
            <a:schemeClr val="accent3"/>
          </a:lnRef>
          <a:fillRef idx="0">
            <a:schemeClr val="accent3"/>
          </a:fillRef>
          <a:effectRef idx="0">
            <a:schemeClr val="accent3"/>
          </a:effectRef>
          <a:fontRef idx="minor">
            <a:schemeClr val="tx1"/>
          </a:fontRef>
        </p:style>
      </p:cxnSp>
      <p:graphicFrame>
        <p:nvGraphicFramePr>
          <p:cNvPr id="14" name="Bảng 13">
            <a:extLst>
              <a:ext uri="{FF2B5EF4-FFF2-40B4-BE49-F238E27FC236}">
                <a16:creationId xmlns:a16="http://schemas.microsoft.com/office/drawing/2014/main" id="{32B5091D-C997-1632-3BE1-EEED7A4FE4A0}"/>
              </a:ext>
            </a:extLst>
          </p:cNvPr>
          <p:cNvGraphicFramePr>
            <a:graphicFrameLocks noGrp="1"/>
          </p:cNvGraphicFramePr>
          <p:nvPr>
            <p:extLst>
              <p:ext uri="{D42A27DB-BD31-4B8C-83A1-F6EECF244321}">
                <p14:modId xmlns:p14="http://schemas.microsoft.com/office/powerpoint/2010/main" val="3281338038"/>
              </p:ext>
            </p:extLst>
          </p:nvPr>
        </p:nvGraphicFramePr>
        <p:xfrm>
          <a:off x="1009650" y="6095824"/>
          <a:ext cx="7111782" cy="1679196"/>
        </p:xfrm>
        <a:graphic>
          <a:graphicData uri="http://schemas.openxmlformats.org/drawingml/2006/table">
            <a:tbl>
              <a:tblPr firstRow="1" firstCol="1" bandRow="1">
                <a:tableStyleId>{5C22544A-7EE6-4342-B048-85BDC9FD1C3A}</a:tableStyleId>
              </a:tblPr>
              <a:tblGrid>
                <a:gridCol w="3413283">
                  <a:extLst>
                    <a:ext uri="{9D8B030D-6E8A-4147-A177-3AD203B41FA5}">
                      <a16:colId xmlns:a16="http://schemas.microsoft.com/office/drawing/2014/main" val="1391513238"/>
                    </a:ext>
                  </a:extLst>
                </a:gridCol>
                <a:gridCol w="186179">
                  <a:extLst>
                    <a:ext uri="{9D8B030D-6E8A-4147-A177-3AD203B41FA5}">
                      <a16:colId xmlns:a16="http://schemas.microsoft.com/office/drawing/2014/main" val="2070823672"/>
                    </a:ext>
                  </a:extLst>
                </a:gridCol>
                <a:gridCol w="3512320">
                  <a:extLst>
                    <a:ext uri="{9D8B030D-6E8A-4147-A177-3AD203B41FA5}">
                      <a16:colId xmlns:a16="http://schemas.microsoft.com/office/drawing/2014/main" val="487983374"/>
                    </a:ext>
                  </a:extLst>
                </a:gridCol>
              </a:tblGrid>
              <a:tr h="381000">
                <a:tc>
                  <a:txBody>
                    <a:bodyPr/>
                    <a:lstStyle/>
                    <a:p>
                      <a:pPr marR="28575" indent="23495" algn="ctr">
                        <a:lnSpc>
                          <a:spcPct val="150000"/>
                        </a:lnSpc>
                        <a:spcBef>
                          <a:spcPts val="1200"/>
                        </a:spcBef>
                        <a:spcAft>
                          <a:spcPts val="600"/>
                        </a:spcAft>
                      </a:pPr>
                      <a:r>
                        <a:rPr lang="vi-VN" sz="2000" b="0" dirty="0">
                          <a:solidFill>
                            <a:schemeClr val="bg1"/>
                          </a:solidFill>
                          <a:effectLst/>
                          <a:latin typeface="Arial" panose="020B0604020202020204" pitchFamily="34" charset="0"/>
                          <a:cs typeface="Arial" panose="020B0604020202020204" pitchFamily="34" charset="0"/>
                        </a:rPr>
                        <a:t>Tên sinh viên</a:t>
                      </a:r>
                      <a:endParaRPr lang="vi-VN" sz="2000" b="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R="291465" indent="25400" algn="l">
                        <a:lnSpc>
                          <a:spcPct val="150000"/>
                        </a:lnSpc>
                        <a:spcBef>
                          <a:spcPts val="1200"/>
                        </a:spcBef>
                        <a:spcAft>
                          <a:spcPts val="600"/>
                        </a:spcAft>
                      </a:pPr>
                      <a:r>
                        <a:rPr lang="vi-VN" sz="2000" b="0" dirty="0">
                          <a:solidFill>
                            <a:schemeClr val="bg1"/>
                          </a:solidFill>
                          <a:effectLst/>
                          <a:latin typeface="Arial" panose="020B0604020202020204" pitchFamily="34" charset="0"/>
                          <a:cs typeface="Arial" panose="020B0604020202020204" pitchFamily="34" charset="0"/>
                        </a:rPr>
                        <a:t>:</a:t>
                      </a:r>
                      <a:endParaRPr lang="vi-VN" sz="2000" b="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R="291465" indent="25400" algn="l">
                        <a:lnSpc>
                          <a:spcPct val="150000"/>
                        </a:lnSpc>
                        <a:spcBef>
                          <a:spcPts val="1200"/>
                        </a:spcBef>
                        <a:spcAft>
                          <a:spcPts val="600"/>
                        </a:spcAft>
                      </a:pPr>
                      <a:r>
                        <a:rPr lang="vi-VN" sz="2000" b="0" dirty="0">
                          <a:solidFill>
                            <a:schemeClr val="bg1"/>
                          </a:solidFill>
                          <a:effectLst/>
                          <a:latin typeface="Arial" panose="020B0604020202020204" pitchFamily="34" charset="0"/>
                          <a:cs typeface="Arial" panose="020B0604020202020204" pitchFamily="34" charset="0"/>
                        </a:rPr>
                        <a:t>Nguyễn Văn Đình</a:t>
                      </a:r>
                      <a:endParaRPr lang="vi-VN" sz="2000" b="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7311055"/>
                  </a:ext>
                </a:extLst>
              </a:tr>
              <a:tr h="381000">
                <a:tc>
                  <a:txBody>
                    <a:bodyPr/>
                    <a:lstStyle/>
                    <a:p>
                      <a:pPr marR="28575" indent="23495" algn="ctr">
                        <a:lnSpc>
                          <a:spcPct val="150000"/>
                        </a:lnSpc>
                        <a:spcBef>
                          <a:spcPts val="1200"/>
                        </a:spcBef>
                        <a:spcAft>
                          <a:spcPts val="600"/>
                        </a:spcAft>
                      </a:pPr>
                      <a:r>
                        <a:rPr lang="vi-VN" sz="2000" b="0" dirty="0">
                          <a:solidFill>
                            <a:schemeClr val="bg1"/>
                          </a:solidFill>
                          <a:effectLst/>
                          <a:latin typeface="Arial" panose="020B0604020202020204" pitchFamily="34" charset="0"/>
                          <a:cs typeface="Arial" panose="020B0604020202020204" pitchFamily="34" charset="0"/>
                        </a:rPr>
                        <a:t>Mã sinh viên</a:t>
                      </a:r>
                      <a:endParaRPr lang="vi-VN" sz="2000" b="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R="291465" indent="25400" algn="l">
                        <a:lnSpc>
                          <a:spcPct val="150000"/>
                        </a:lnSpc>
                        <a:spcBef>
                          <a:spcPts val="1200"/>
                        </a:spcBef>
                        <a:spcAft>
                          <a:spcPts val="600"/>
                        </a:spcAft>
                      </a:pPr>
                      <a:r>
                        <a:rPr lang="vi-VN" sz="2000" b="0" dirty="0">
                          <a:solidFill>
                            <a:schemeClr val="bg1"/>
                          </a:solidFill>
                          <a:effectLst/>
                          <a:latin typeface="Arial" panose="020B0604020202020204" pitchFamily="34" charset="0"/>
                          <a:cs typeface="Arial" panose="020B0604020202020204" pitchFamily="34" charset="0"/>
                        </a:rPr>
                        <a:t>:</a:t>
                      </a:r>
                      <a:endParaRPr lang="vi-VN" sz="2000" b="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R="291465" indent="25400" algn="l">
                        <a:lnSpc>
                          <a:spcPct val="150000"/>
                        </a:lnSpc>
                        <a:spcBef>
                          <a:spcPts val="1200"/>
                        </a:spcBef>
                        <a:spcAft>
                          <a:spcPts val="600"/>
                        </a:spcAft>
                      </a:pPr>
                      <a:r>
                        <a:rPr lang="vi-VN" sz="2000" b="0" dirty="0">
                          <a:solidFill>
                            <a:schemeClr val="bg1"/>
                          </a:solidFill>
                          <a:effectLst/>
                          <a:latin typeface="Arial" panose="020B0604020202020204" pitchFamily="34" charset="0"/>
                          <a:cs typeface="Arial" panose="020B0604020202020204" pitchFamily="34" charset="0"/>
                        </a:rPr>
                        <a:t>21T1020302</a:t>
                      </a:r>
                      <a:endParaRPr lang="vi-VN" sz="2000" b="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07382192"/>
                  </a:ext>
                </a:extLst>
              </a:tr>
              <a:tr h="381000">
                <a:tc>
                  <a:txBody>
                    <a:bodyPr/>
                    <a:lstStyle/>
                    <a:p>
                      <a:pPr marR="28575" indent="23495" algn="ctr">
                        <a:lnSpc>
                          <a:spcPct val="150000"/>
                        </a:lnSpc>
                        <a:spcBef>
                          <a:spcPts val="1200"/>
                        </a:spcBef>
                        <a:spcAft>
                          <a:spcPts val="600"/>
                        </a:spcAft>
                      </a:pPr>
                      <a:r>
                        <a:rPr lang="vi-VN" sz="2000" b="0" dirty="0">
                          <a:solidFill>
                            <a:schemeClr val="bg1"/>
                          </a:solidFill>
                          <a:effectLst/>
                          <a:latin typeface="Arial" panose="020B0604020202020204" pitchFamily="34" charset="0"/>
                          <a:ea typeface="Calibri" panose="020F0502020204030204" pitchFamily="34" charset="0"/>
                          <a:cs typeface="Arial" panose="020B0604020202020204" pitchFamily="34" charset="0"/>
                        </a:rPr>
                        <a:t>Môn học</a:t>
                      </a:r>
                    </a:p>
                  </a:txBody>
                  <a:tcPr marL="63500" marR="6350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R="291465" indent="25400" algn="l">
                        <a:lnSpc>
                          <a:spcPct val="150000"/>
                        </a:lnSpc>
                        <a:spcBef>
                          <a:spcPts val="1200"/>
                        </a:spcBef>
                        <a:spcAft>
                          <a:spcPts val="600"/>
                        </a:spcAft>
                      </a:pPr>
                      <a:r>
                        <a:rPr lang="en-US" sz="2000" b="0" dirty="0">
                          <a:solidFill>
                            <a:schemeClr val="bg1"/>
                          </a:solidFill>
                          <a:effectLst/>
                          <a:latin typeface="Arial" panose="020B0604020202020204" pitchFamily="34" charset="0"/>
                          <a:ea typeface="Calibri" panose="020F0502020204030204" pitchFamily="34" charset="0"/>
                          <a:cs typeface="Arial" panose="020B0604020202020204" pitchFamily="34" charset="0"/>
                        </a:rPr>
                        <a:t>:</a:t>
                      </a:r>
                      <a:endParaRPr lang="vi-VN" sz="2000" b="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R="291465" indent="25400" algn="l">
                        <a:lnSpc>
                          <a:spcPct val="150000"/>
                        </a:lnSpc>
                        <a:spcBef>
                          <a:spcPts val="1200"/>
                        </a:spcBef>
                        <a:spcAft>
                          <a:spcPts val="600"/>
                        </a:spcAft>
                      </a:pPr>
                      <a:r>
                        <a:rPr lang="de-DE" sz="2000" b="0" i="0" kern="1200" dirty="0">
                          <a:solidFill>
                            <a:schemeClr val="bg1"/>
                          </a:solidFill>
                          <a:effectLst/>
                          <a:latin typeface="Arial" panose="020B0604020202020204" pitchFamily="34" charset="0"/>
                          <a:ea typeface="+mn-ea"/>
                          <a:cs typeface="Arial" panose="020B0604020202020204" pitchFamily="34" charset="0"/>
                        </a:rPr>
                        <a:t>An ninh mạng - Nhóm 8</a:t>
                      </a:r>
                      <a:endParaRPr lang="vi-VN" sz="2000" b="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39513908"/>
                  </a:ext>
                </a:extLst>
              </a:tr>
              <a:tr h="0">
                <a:tc>
                  <a:txBody>
                    <a:bodyPr/>
                    <a:lstStyle/>
                    <a:p>
                      <a:pPr marR="28575" indent="457200" algn="l">
                        <a:lnSpc>
                          <a:spcPct val="150000"/>
                        </a:lnSpc>
                        <a:spcBef>
                          <a:spcPts val="1200"/>
                        </a:spcBef>
                        <a:spcAft>
                          <a:spcPts val="600"/>
                        </a:spcAft>
                      </a:pPr>
                      <a:r>
                        <a:rPr lang="vi-VN" sz="2000" b="0" dirty="0">
                          <a:solidFill>
                            <a:schemeClr val="bg1"/>
                          </a:solidFill>
                          <a:effectLst/>
                          <a:latin typeface="Arial" panose="020B0604020202020204" pitchFamily="34" charset="0"/>
                          <a:cs typeface="Arial" panose="020B0604020202020204" pitchFamily="34" charset="0"/>
                        </a:rPr>
                        <a:t>Giáo viên hướng dẫn</a:t>
                      </a:r>
                      <a:endParaRPr lang="vi-VN" sz="2000" b="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R="291465" indent="25400" algn="l">
                        <a:lnSpc>
                          <a:spcPct val="150000"/>
                        </a:lnSpc>
                        <a:spcBef>
                          <a:spcPts val="1200"/>
                        </a:spcBef>
                        <a:spcAft>
                          <a:spcPts val="600"/>
                        </a:spcAft>
                      </a:pPr>
                      <a:r>
                        <a:rPr lang="vi-VN" sz="2000" b="0" dirty="0">
                          <a:solidFill>
                            <a:schemeClr val="bg1"/>
                          </a:solidFill>
                          <a:effectLst/>
                          <a:latin typeface="Arial" panose="020B0604020202020204" pitchFamily="34" charset="0"/>
                          <a:cs typeface="Arial" panose="020B0604020202020204" pitchFamily="34" charset="0"/>
                        </a:rPr>
                        <a:t>:</a:t>
                      </a:r>
                      <a:endParaRPr lang="vi-VN" sz="2000" b="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R="291465" indent="25400" algn="l">
                        <a:lnSpc>
                          <a:spcPct val="150000"/>
                        </a:lnSpc>
                        <a:spcBef>
                          <a:spcPts val="1200"/>
                        </a:spcBef>
                        <a:spcAft>
                          <a:spcPts val="600"/>
                        </a:spcAft>
                      </a:pPr>
                      <a:r>
                        <a:rPr lang="vi-VN" sz="2000" b="0" dirty="0">
                          <a:solidFill>
                            <a:schemeClr val="bg1"/>
                          </a:solidFill>
                          <a:effectLst/>
                          <a:latin typeface="Arial" panose="020B0604020202020204" pitchFamily="34" charset="0"/>
                          <a:cs typeface="Arial" panose="020B0604020202020204" pitchFamily="34" charset="0"/>
                        </a:rPr>
                        <a:t>Nguyễn Quang Hưng</a:t>
                      </a:r>
                      <a:endParaRPr lang="vi-VN" sz="2000" b="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3500" marR="6350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9737525"/>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85703"/>
          </a:xfrm>
          <a:prstGeom prst="rect">
            <a:avLst/>
          </a:prstGeom>
        </p:spPr>
      </p:pic>
      <p:sp>
        <p:nvSpPr>
          <p:cNvPr id="3" name="Text 0"/>
          <p:cNvSpPr/>
          <p:nvPr/>
        </p:nvSpPr>
        <p:spPr>
          <a:xfrm>
            <a:off x="1414820" y="2427690"/>
            <a:ext cx="11204138" cy="594479"/>
          </a:xfrm>
          <a:prstGeom prst="rect">
            <a:avLst/>
          </a:prstGeom>
          <a:noFill/>
          <a:ln/>
        </p:spPr>
        <p:txBody>
          <a:bodyPr wrap="none" lIns="0" tIns="0" rIns="0" bIns="0" rtlCol="0" anchor="t"/>
          <a:lstStyle/>
          <a:p>
            <a:pPr marL="0" indent="0">
              <a:lnSpc>
                <a:spcPts val="4650"/>
              </a:lnSpc>
              <a:buNone/>
            </a:pPr>
            <a:r>
              <a:rPr lang="vi-VN" sz="4000" dirty="0">
                <a:solidFill>
                  <a:schemeClr val="bg1"/>
                </a:solidFill>
              </a:rPr>
              <a:t>Chương 2: Phương pháp xác thực sử dụng OTP</a:t>
            </a:r>
            <a:endParaRPr lang="en-US" sz="3700" dirty="0">
              <a:solidFill>
                <a:schemeClr val="bg1"/>
              </a:solidFill>
              <a:latin typeface="Abadi" panose="020B0604020104020204" pitchFamily="34" charset="0"/>
            </a:endParaRPr>
          </a:p>
        </p:txBody>
      </p:sp>
      <p:sp>
        <p:nvSpPr>
          <p:cNvPr id="4" name="Shape 1"/>
          <p:cNvSpPr/>
          <p:nvPr/>
        </p:nvSpPr>
        <p:spPr>
          <a:xfrm>
            <a:off x="847924" y="5868392"/>
            <a:ext cx="13132118" cy="30480"/>
          </a:xfrm>
          <a:prstGeom prst="roundRect">
            <a:avLst>
              <a:gd name="adj" fmla="val 294963"/>
            </a:avLst>
          </a:prstGeom>
          <a:solidFill>
            <a:srgbClr val="6D4562"/>
          </a:solidFill>
          <a:ln/>
        </p:spPr>
      </p:sp>
      <p:sp>
        <p:nvSpPr>
          <p:cNvPr id="5" name="Shape 2"/>
          <p:cNvSpPr/>
          <p:nvPr/>
        </p:nvSpPr>
        <p:spPr>
          <a:xfrm>
            <a:off x="2214914" y="5146833"/>
            <a:ext cx="30480" cy="749141"/>
          </a:xfrm>
          <a:prstGeom prst="roundRect">
            <a:avLst>
              <a:gd name="adj" fmla="val 294963"/>
            </a:avLst>
          </a:prstGeom>
          <a:solidFill>
            <a:srgbClr val="6D4562"/>
          </a:solidFill>
          <a:ln/>
        </p:spPr>
      </p:sp>
      <p:sp>
        <p:nvSpPr>
          <p:cNvPr id="6" name="Shape 3"/>
          <p:cNvSpPr/>
          <p:nvPr/>
        </p:nvSpPr>
        <p:spPr>
          <a:xfrm>
            <a:off x="1989410" y="5655111"/>
            <a:ext cx="481608" cy="481608"/>
          </a:xfrm>
          <a:prstGeom prst="roundRect">
            <a:avLst>
              <a:gd name="adj" fmla="val 18668"/>
            </a:avLst>
          </a:prstGeom>
          <a:solidFill>
            <a:srgbClr val="542C49"/>
          </a:solidFill>
          <a:ln w="7620">
            <a:solidFill>
              <a:srgbClr val="6D4562"/>
            </a:solidFill>
            <a:prstDash val="solid"/>
          </a:ln>
        </p:spPr>
      </p:sp>
      <p:sp>
        <p:nvSpPr>
          <p:cNvPr id="7" name="Text 4"/>
          <p:cNvSpPr/>
          <p:nvPr/>
        </p:nvSpPr>
        <p:spPr>
          <a:xfrm>
            <a:off x="2176814" y="5765919"/>
            <a:ext cx="106799" cy="285393"/>
          </a:xfrm>
          <a:prstGeom prst="rect">
            <a:avLst/>
          </a:prstGeom>
          <a:noFill/>
          <a:ln/>
        </p:spPr>
        <p:txBody>
          <a:bodyPr wrap="none" lIns="0" tIns="0" rIns="0" bIns="0" rtlCol="0" anchor="t"/>
          <a:lstStyle/>
          <a:p>
            <a:pPr marL="0" indent="0" algn="ctr">
              <a:lnSpc>
                <a:spcPts val="2200"/>
              </a:lnSpc>
              <a:buNone/>
            </a:pPr>
            <a:r>
              <a:rPr lang="en-US" sz="2200" dirty="0">
                <a:solidFill>
                  <a:schemeClr val="bg1"/>
                </a:solidFill>
                <a:latin typeface="Arial" panose="020B0604020202020204" pitchFamily="34" charset="0"/>
                <a:ea typeface="Prompt Medium" pitchFamily="34" charset="-122"/>
                <a:cs typeface="Arial" panose="020B0604020202020204" pitchFamily="34" charset="0"/>
              </a:rPr>
              <a:t>1</a:t>
            </a:r>
            <a:endParaRPr lang="en-US" sz="2200" dirty="0">
              <a:solidFill>
                <a:schemeClr val="bg1"/>
              </a:solidFill>
              <a:latin typeface="Arial" panose="020B0604020202020204" pitchFamily="34" charset="0"/>
              <a:cs typeface="Arial" panose="020B0604020202020204" pitchFamily="34" charset="0"/>
            </a:endParaRPr>
          </a:p>
        </p:txBody>
      </p:sp>
      <p:sp>
        <p:nvSpPr>
          <p:cNvPr id="8" name="Text 5"/>
          <p:cNvSpPr/>
          <p:nvPr/>
        </p:nvSpPr>
        <p:spPr>
          <a:xfrm>
            <a:off x="225624" y="4269700"/>
            <a:ext cx="2378393" cy="297299"/>
          </a:xfrm>
          <a:prstGeom prst="rect">
            <a:avLst/>
          </a:prstGeom>
          <a:noFill/>
          <a:ln/>
        </p:spPr>
        <p:txBody>
          <a:bodyPr wrap="none" lIns="0" tIns="0" rIns="0" bIns="0" rtlCol="0" anchor="t"/>
          <a:lstStyle/>
          <a:p>
            <a:r>
              <a:rPr lang="vi-VN" sz="2400" b="1" dirty="0">
                <a:solidFill>
                  <a:schemeClr val="bg1"/>
                </a:solidFill>
                <a:latin typeface="Arial" panose="020B0604020202020204" pitchFamily="34" charset="0"/>
                <a:cs typeface="Arial" panose="020B0604020202020204" pitchFamily="34" charset="0"/>
              </a:rPr>
              <a:t>Giới thiệu về mật khẩu OTP</a:t>
            </a:r>
          </a:p>
        </p:txBody>
      </p:sp>
      <p:sp>
        <p:nvSpPr>
          <p:cNvPr id="9" name="Text 6"/>
          <p:cNvSpPr/>
          <p:nvPr/>
        </p:nvSpPr>
        <p:spPr>
          <a:xfrm>
            <a:off x="795311" y="4804846"/>
            <a:ext cx="2976603" cy="342424"/>
          </a:xfrm>
          <a:prstGeom prst="rect">
            <a:avLst/>
          </a:prstGeom>
          <a:noFill/>
          <a:ln/>
        </p:spPr>
        <p:txBody>
          <a:bodyPr wrap="none" lIns="0" tIns="0" rIns="0" bIns="0" rtlCol="0" anchor="t"/>
          <a:lstStyle/>
          <a:p>
            <a:r>
              <a:rPr lang="vi-VN" dirty="0">
                <a:solidFill>
                  <a:schemeClr val="bg1"/>
                </a:solidFill>
                <a:latin typeface="Arial" panose="020B0604020202020204" pitchFamily="34" charset="0"/>
                <a:cs typeface="Arial" panose="020B0604020202020204" pitchFamily="34" charset="0"/>
              </a:rPr>
              <a:t>Khái niệm, ý nghĩa và mục đích</a:t>
            </a:r>
          </a:p>
          <a:p>
            <a:endParaRPr lang="vi-VN" sz="1600" dirty="0">
              <a:solidFill>
                <a:schemeClr val="bg1"/>
              </a:solidFill>
              <a:latin typeface="Arial" panose="020B0604020202020204" pitchFamily="34" charset="0"/>
              <a:cs typeface="Arial" panose="020B0604020202020204" pitchFamily="34" charset="0"/>
            </a:endParaRPr>
          </a:p>
        </p:txBody>
      </p:sp>
      <p:sp>
        <p:nvSpPr>
          <p:cNvPr id="10" name="Shape 7"/>
          <p:cNvSpPr/>
          <p:nvPr/>
        </p:nvSpPr>
        <p:spPr>
          <a:xfrm>
            <a:off x="5551403" y="5895855"/>
            <a:ext cx="30480" cy="749141"/>
          </a:xfrm>
          <a:prstGeom prst="roundRect">
            <a:avLst>
              <a:gd name="adj" fmla="val 294963"/>
            </a:avLst>
          </a:prstGeom>
          <a:solidFill>
            <a:srgbClr val="6D4562"/>
          </a:solidFill>
          <a:ln/>
        </p:spPr>
      </p:sp>
      <p:sp>
        <p:nvSpPr>
          <p:cNvPr id="11" name="Shape 8"/>
          <p:cNvSpPr/>
          <p:nvPr/>
        </p:nvSpPr>
        <p:spPr>
          <a:xfrm>
            <a:off x="5325899" y="5655111"/>
            <a:ext cx="481608" cy="481608"/>
          </a:xfrm>
          <a:prstGeom prst="roundRect">
            <a:avLst>
              <a:gd name="adj" fmla="val 18668"/>
            </a:avLst>
          </a:prstGeom>
          <a:solidFill>
            <a:srgbClr val="542C49"/>
          </a:solidFill>
          <a:ln w="7620">
            <a:solidFill>
              <a:srgbClr val="6D4562"/>
            </a:solidFill>
            <a:prstDash val="solid"/>
          </a:ln>
        </p:spPr>
      </p:sp>
      <p:sp>
        <p:nvSpPr>
          <p:cNvPr id="12" name="Text 9"/>
          <p:cNvSpPr/>
          <p:nvPr/>
        </p:nvSpPr>
        <p:spPr>
          <a:xfrm>
            <a:off x="5483180" y="5765919"/>
            <a:ext cx="166926" cy="285393"/>
          </a:xfrm>
          <a:prstGeom prst="rect">
            <a:avLst/>
          </a:prstGeom>
          <a:noFill/>
          <a:ln/>
        </p:spPr>
        <p:txBody>
          <a:bodyPr wrap="none" lIns="0" tIns="0" rIns="0" bIns="0" rtlCol="0" anchor="t"/>
          <a:lstStyle/>
          <a:p>
            <a:pPr marL="0" indent="0" algn="ctr">
              <a:lnSpc>
                <a:spcPts val="2200"/>
              </a:lnSpc>
              <a:buNone/>
            </a:pPr>
            <a:r>
              <a:rPr lang="en-US" sz="2200" dirty="0">
                <a:solidFill>
                  <a:schemeClr val="bg1"/>
                </a:solidFill>
                <a:latin typeface="Arial" panose="020B0604020202020204" pitchFamily="34" charset="0"/>
                <a:ea typeface="Prompt Medium" pitchFamily="34" charset="-122"/>
                <a:cs typeface="Arial" panose="020B0604020202020204" pitchFamily="34" charset="0"/>
              </a:rPr>
              <a:t>2</a:t>
            </a:r>
            <a:endParaRPr lang="en-US" sz="2200" dirty="0">
              <a:solidFill>
                <a:schemeClr val="bg1"/>
              </a:solidFill>
              <a:latin typeface="Arial" panose="020B0604020202020204" pitchFamily="34" charset="0"/>
              <a:cs typeface="Arial" panose="020B0604020202020204" pitchFamily="34" charset="0"/>
            </a:endParaRPr>
          </a:p>
        </p:txBody>
      </p:sp>
      <p:sp>
        <p:nvSpPr>
          <p:cNvPr id="13" name="Text 10"/>
          <p:cNvSpPr/>
          <p:nvPr/>
        </p:nvSpPr>
        <p:spPr>
          <a:xfrm>
            <a:off x="3690441" y="7009408"/>
            <a:ext cx="2378393" cy="297299"/>
          </a:xfrm>
          <a:prstGeom prst="rect">
            <a:avLst/>
          </a:prstGeom>
          <a:noFill/>
          <a:ln/>
        </p:spPr>
        <p:txBody>
          <a:bodyPr wrap="none" lIns="0" tIns="0" rIns="0" bIns="0" rtlCol="0" anchor="t"/>
          <a:lstStyle/>
          <a:p>
            <a:r>
              <a:rPr lang="vi-VN" sz="2400" b="1" dirty="0">
                <a:solidFill>
                  <a:schemeClr val="bg1"/>
                </a:solidFill>
                <a:latin typeface="Arial" panose="020B0604020202020204" pitchFamily="34" charset="0"/>
                <a:cs typeface="Arial" panose="020B0604020202020204" pitchFamily="34" charset="0"/>
              </a:rPr>
              <a:t>Phân loại cơ chế sinh OTP</a:t>
            </a:r>
          </a:p>
        </p:txBody>
      </p:sp>
      <p:sp>
        <p:nvSpPr>
          <p:cNvPr id="14" name="Text 11"/>
          <p:cNvSpPr/>
          <p:nvPr/>
        </p:nvSpPr>
        <p:spPr>
          <a:xfrm>
            <a:off x="4525209" y="7299960"/>
            <a:ext cx="6031111" cy="342424"/>
          </a:xfrm>
          <a:prstGeom prst="rect">
            <a:avLst/>
          </a:prstGeom>
          <a:noFill/>
          <a:ln/>
        </p:spPr>
        <p:txBody>
          <a:bodyPr wrap="none" lIns="0" tIns="0" rIns="0" bIns="0" rtlCol="0" anchor="t"/>
          <a:lstStyle/>
          <a:p>
            <a:pPr marL="0" indent="0" algn="ctr">
              <a:lnSpc>
                <a:spcPts val="2650"/>
              </a:lnSpc>
              <a:buNone/>
            </a:pPr>
            <a:endParaRPr lang="en-US" sz="1650" dirty="0">
              <a:solidFill>
                <a:schemeClr val="bg1"/>
              </a:solidFill>
              <a:latin typeface="Arial" panose="020B0604020202020204" pitchFamily="34" charset="0"/>
              <a:cs typeface="Arial" panose="020B0604020202020204" pitchFamily="34" charset="0"/>
            </a:endParaRPr>
          </a:p>
        </p:txBody>
      </p:sp>
      <p:sp>
        <p:nvSpPr>
          <p:cNvPr id="15" name="Shape 12"/>
          <p:cNvSpPr/>
          <p:nvPr/>
        </p:nvSpPr>
        <p:spPr>
          <a:xfrm>
            <a:off x="8888010" y="5146833"/>
            <a:ext cx="30480" cy="749141"/>
          </a:xfrm>
          <a:prstGeom prst="roundRect">
            <a:avLst>
              <a:gd name="adj" fmla="val 294963"/>
            </a:avLst>
          </a:prstGeom>
          <a:solidFill>
            <a:srgbClr val="6D4562"/>
          </a:solidFill>
          <a:ln/>
        </p:spPr>
      </p:sp>
      <p:sp>
        <p:nvSpPr>
          <p:cNvPr id="16" name="Shape 13"/>
          <p:cNvSpPr/>
          <p:nvPr/>
        </p:nvSpPr>
        <p:spPr>
          <a:xfrm>
            <a:off x="8662506" y="5655111"/>
            <a:ext cx="481608" cy="481608"/>
          </a:xfrm>
          <a:prstGeom prst="roundRect">
            <a:avLst>
              <a:gd name="adj" fmla="val 18668"/>
            </a:avLst>
          </a:prstGeom>
          <a:solidFill>
            <a:srgbClr val="542C49"/>
          </a:solidFill>
          <a:ln w="7620">
            <a:solidFill>
              <a:srgbClr val="6D4562"/>
            </a:solidFill>
            <a:prstDash val="solid"/>
          </a:ln>
        </p:spPr>
      </p:sp>
      <p:sp>
        <p:nvSpPr>
          <p:cNvPr id="17" name="Text 14"/>
          <p:cNvSpPr/>
          <p:nvPr/>
        </p:nvSpPr>
        <p:spPr>
          <a:xfrm>
            <a:off x="8820502" y="5765919"/>
            <a:ext cx="165497" cy="285393"/>
          </a:xfrm>
          <a:prstGeom prst="rect">
            <a:avLst/>
          </a:prstGeom>
          <a:noFill/>
          <a:ln/>
        </p:spPr>
        <p:txBody>
          <a:bodyPr wrap="none" lIns="0" tIns="0" rIns="0" bIns="0" rtlCol="0" anchor="t"/>
          <a:lstStyle/>
          <a:p>
            <a:pPr marL="0" indent="0" algn="ctr">
              <a:lnSpc>
                <a:spcPts val="2200"/>
              </a:lnSpc>
              <a:buNone/>
            </a:pPr>
            <a:r>
              <a:rPr lang="en-US" sz="2200" dirty="0">
                <a:solidFill>
                  <a:schemeClr val="bg1"/>
                </a:solidFill>
                <a:latin typeface="Arial" panose="020B0604020202020204" pitchFamily="34" charset="0"/>
                <a:ea typeface="Prompt Medium" pitchFamily="34" charset="-122"/>
                <a:cs typeface="Arial" panose="020B0604020202020204" pitchFamily="34" charset="0"/>
              </a:rPr>
              <a:t>3</a:t>
            </a:r>
            <a:endParaRPr lang="en-US" sz="2200" dirty="0">
              <a:solidFill>
                <a:schemeClr val="bg1"/>
              </a:solidFill>
              <a:latin typeface="Arial" panose="020B0604020202020204" pitchFamily="34" charset="0"/>
              <a:cs typeface="Arial" panose="020B0604020202020204" pitchFamily="34" charset="0"/>
            </a:endParaRPr>
          </a:p>
        </p:txBody>
      </p:sp>
      <p:sp>
        <p:nvSpPr>
          <p:cNvPr id="18" name="Text 15"/>
          <p:cNvSpPr/>
          <p:nvPr/>
        </p:nvSpPr>
        <p:spPr>
          <a:xfrm>
            <a:off x="6540097" y="4231128"/>
            <a:ext cx="2378393" cy="297299"/>
          </a:xfrm>
          <a:prstGeom prst="rect">
            <a:avLst/>
          </a:prstGeom>
          <a:noFill/>
          <a:ln/>
        </p:spPr>
        <p:txBody>
          <a:bodyPr wrap="none" lIns="0" tIns="0" rIns="0" bIns="0" rtlCol="0" anchor="t"/>
          <a:lstStyle/>
          <a:p>
            <a:r>
              <a:rPr lang="vi-VN" sz="2400" b="1" dirty="0">
                <a:solidFill>
                  <a:schemeClr val="bg1"/>
                </a:solidFill>
                <a:latin typeface="Arial" panose="020B0604020202020204" pitchFamily="34" charset="0"/>
                <a:cs typeface="Arial" panose="020B0604020202020204" pitchFamily="34" charset="0"/>
              </a:rPr>
              <a:t>Thuật toán sinh OTP phổ biến</a:t>
            </a:r>
          </a:p>
        </p:txBody>
      </p:sp>
      <p:sp>
        <p:nvSpPr>
          <p:cNvPr id="21" name="Hộp Văn bản 20">
            <a:extLst>
              <a:ext uri="{FF2B5EF4-FFF2-40B4-BE49-F238E27FC236}">
                <a16:creationId xmlns:a16="http://schemas.microsoft.com/office/drawing/2014/main" id="{13AA95C0-97EC-2C6A-5C60-91DAABC19F75}"/>
              </a:ext>
            </a:extLst>
          </p:cNvPr>
          <p:cNvSpPr txBox="1"/>
          <p:nvPr/>
        </p:nvSpPr>
        <p:spPr>
          <a:xfrm>
            <a:off x="9960637" y="6763049"/>
            <a:ext cx="4534887" cy="461665"/>
          </a:xfrm>
          <a:prstGeom prst="rect">
            <a:avLst/>
          </a:prstGeom>
          <a:noFill/>
        </p:spPr>
        <p:txBody>
          <a:bodyPr wrap="square">
            <a:spAutoFit/>
          </a:bodyPr>
          <a:lstStyle/>
          <a:p>
            <a:r>
              <a:rPr lang="vi-VN" sz="2400" b="1" dirty="0">
                <a:solidFill>
                  <a:schemeClr val="bg1"/>
                </a:solidFill>
                <a:latin typeface="Arial" panose="020B0604020202020204" pitchFamily="34" charset="0"/>
                <a:cs typeface="Arial" panose="020B0604020202020204" pitchFamily="34" charset="0"/>
              </a:rPr>
              <a:t>Ứng dụng OTP trong thực tế</a:t>
            </a:r>
          </a:p>
        </p:txBody>
      </p:sp>
      <p:sp>
        <p:nvSpPr>
          <p:cNvPr id="22" name="Shape 2">
            <a:extLst>
              <a:ext uri="{FF2B5EF4-FFF2-40B4-BE49-F238E27FC236}">
                <a16:creationId xmlns:a16="http://schemas.microsoft.com/office/drawing/2014/main" id="{1E8C957B-26E1-0A53-0497-915691A84E57}"/>
              </a:ext>
            </a:extLst>
          </p:cNvPr>
          <p:cNvSpPr/>
          <p:nvPr/>
        </p:nvSpPr>
        <p:spPr>
          <a:xfrm>
            <a:off x="12173364" y="5906725"/>
            <a:ext cx="30480" cy="749141"/>
          </a:xfrm>
          <a:prstGeom prst="roundRect">
            <a:avLst>
              <a:gd name="adj" fmla="val 294963"/>
            </a:avLst>
          </a:prstGeom>
          <a:solidFill>
            <a:srgbClr val="6D4562"/>
          </a:solidFill>
          <a:ln/>
        </p:spPr>
      </p:sp>
      <p:sp>
        <p:nvSpPr>
          <p:cNvPr id="23" name="Shape 3">
            <a:extLst>
              <a:ext uri="{FF2B5EF4-FFF2-40B4-BE49-F238E27FC236}">
                <a16:creationId xmlns:a16="http://schemas.microsoft.com/office/drawing/2014/main" id="{D3921B1F-97E1-4361-DB8B-33CDEDCEA7E4}"/>
              </a:ext>
            </a:extLst>
          </p:cNvPr>
          <p:cNvSpPr/>
          <p:nvPr/>
        </p:nvSpPr>
        <p:spPr>
          <a:xfrm>
            <a:off x="11933878" y="5662290"/>
            <a:ext cx="481608" cy="481608"/>
          </a:xfrm>
          <a:prstGeom prst="roundRect">
            <a:avLst>
              <a:gd name="adj" fmla="val 18668"/>
            </a:avLst>
          </a:prstGeom>
          <a:solidFill>
            <a:srgbClr val="542C49"/>
          </a:solidFill>
          <a:ln w="7620">
            <a:solidFill>
              <a:srgbClr val="6D4562"/>
            </a:solidFill>
            <a:prstDash val="solid"/>
          </a:ln>
        </p:spPr>
      </p:sp>
      <p:sp>
        <p:nvSpPr>
          <p:cNvPr id="24" name="Text 4">
            <a:extLst>
              <a:ext uri="{FF2B5EF4-FFF2-40B4-BE49-F238E27FC236}">
                <a16:creationId xmlns:a16="http://schemas.microsoft.com/office/drawing/2014/main" id="{FC5412A0-E795-7F16-0241-77122316E3E0}"/>
              </a:ext>
            </a:extLst>
          </p:cNvPr>
          <p:cNvSpPr/>
          <p:nvPr/>
        </p:nvSpPr>
        <p:spPr>
          <a:xfrm>
            <a:off x="12121282" y="5773098"/>
            <a:ext cx="106799" cy="285393"/>
          </a:xfrm>
          <a:prstGeom prst="rect">
            <a:avLst/>
          </a:prstGeom>
          <a:noFill/>
          <a:ln/>
        </p:spPr>
        <p:txBody>
          <a:bodyPr wrap="none" lIns="0" tIns="0" rIns="0" bIns="0" rtlCol="0" anchor="t"/>
          <a:lstStyle/>
          <a:p>
            <a:pPr marL="0" indent="0" algn="ctr">
              <a:lnSpc>
                <a:spcPts val="2200"/>
              </a:lnSpc>
              <a:buNone/>
            </a:pPr>
            <a:r>
              <a:rPr lang="en-US" sz="2200" dirty="0">
                <a:solidFill>
                  <a:schemeClr val="bg1"/>
                </a:solidFill>
                <a:latin typeface="Arial" panose="020B0604020202020204" pitchFamily="34" charset="0"/>
                <a:cs typeface="Arial" panose="020B0604020202020204" pitchFamily="34" charset="0"/>
              </a:rPr>
              <a:t>4</a:t>
            </a:r>
          </a:p>
        </p:txBody>
      </p:sp>
      <p:sp>
        <p:nvSpPr>
          <p:cNvPr id="25" name="Text 6">
            <a:extLst>
              <a:ext uri="{FF2B5EF4-FFF2-40B4-BE49-F238E27FC236}">
                <a16:creationId xmlns:a16="http://schemas.microsoft.com/office/drawing/2014/main" id="{29626D96-E046-CCB0-B101-00D8A9B63F20}"/>
              </a:ext>
            </a:extLst>
          </p:cNvPr>
          <p:cNvSpPr/>
          <p:nvPr/>
        </p:nvSpPr>
        <p:spPr>
          <a:xfrm>
            <a:off x="3154341" y="6660693"/>
            <a:ext cx="6301547" cy="342424"/>
          </a:xfrm>
          <a:prstGeom prst="rect">
            <a:avLst/>
          </a:prstGeom>
          <a:noFill/>
          <a:ln/>
        </p:spPr>
        <p:txBody>
          <a:bodyPr wrap="none" lIns="0" tIns="0" rIns="0" bIns="0" rtlCol="0" anchor="t"/>
          <a:lstStyle/>
          <a:p>
            <a:r>
              <a:rPr lang="vi-VN" dirty="0">
                <a:solidFill>
                  <a:schemeClr val="bg1"/>
                </a:solidFill>
              </a:rPr>
              <a:t>OTP sinh ở phía </a:t>
            </a:r>
            <a:r>
              <a:rPr lang="vi-VN" dirty="0" err="1">
                <a:solidFill>
                  <a:schemeClr val="bg1"/>
                </a:solidFill>
              </a:rPr>
              <a:t>Claimant</a:t>
            </a:r>
            <a:r>
              <a:rPr lang="vi-VN" dirty="0">
                <a:solidFill>
                  <a:schemeClr val="bg1"/>
                </a:solidFill>
              </a:rPr>
              <a:t> - </a:t>
            </a:r>
            <a:r>
              <a:rPr lang="vi-VN" dirty="0" err="1">
                <a:solidFill>
                  <a:schemeClr val="bg1"/>
                </a:solidFill>
              </a:rPr>
              <a:t>Claimant</a:t>
            </a:r>
            <a:r>
              <a:rPr lang="vi-VN" dirty="0">
                <a:solidFill>
                  <a:schemeClr val="bg1"/>
                </a:solidFill>
              </a:rPr>
              <a:t> và </a:t>
            </a:r>
            <a:r>
              <a:rPr lang="vi-VN" dirty="0" err="1">
                <a:solidFill>
                  <a:schemeClr val="bg1"/>
                </a:solidFill>
              </a:rPr>
              <a:t>Verifier</a:t>
            </a:r>
            <a:r>
              <a:rPr lang="vi-VN" dirty="0">
                <a:solidFill>
                  <a:schemeClr val="bg1"/>
                </a:solidFill>
              </a:rPr>
              <a:t> - </a:t>
            </a:r>
            <a:r>
              <a:rPr lang="vi-VN" dirty="0" err="1">
                <a:solidFill>
                  <a:schemeClr val="bg1"/>
                </a:solidFill>
              </a:rPr>
              <a:t>Verifier</a:t>
            </a:r>
            <a:endParaRPr lang="vi-VN" dirty="0">
              <a:solidFill>
                <a:schemeClr val="bg1"/>
              </a:solidFill>
              <a:latin typeface="Arial" panose="020B0604020202020204" pitchFamily="34" charset="0"/>
              <a:cs typeface="Arial" panose="020B0604020202020204" pitchFamily="34" charset="0"/>
            </a:endParaRPr>
          </a:p>
        </p:txBody>
      </p:sp>
      <p:sp>
        <p:nvSpPr>
          <p:cNvPr id="28" name="Text 6">
            <a:extLst>
              <a:ext uri="{FF2B5EF4-FFF2-40B4-BE49-F238E27FC236}">
                <a16:creationId xmlns:a16="http://schemas.microsoft.com/office/drawing/2014/main" id="{71E638EA-A6FF-B102-EC4F-79A4FC08224E}"/>
              </a:ext>
            </a:extLst>
          </p:cNvPr>
          <p:cNvSpPr/>
          <p:nvPr/>
        </p:nvSpPr>
        <p:spPr>
          <a:xfrm>
            <a:off x="8095150" y="4697245"/>
            <a:ext cx="1585720" cy="342424"/>
          </a:xfrm>
          <a:prstGeom prst="rect">
            <a:avLst/>
          </a:prstGeom>
          <a:noFill/>
          <a:ln/>
        </p:spPr>
        <p:txBody>
          <a:bodyPr wrap="none" lIns="0" tIns="0" rIns="0" bIns="0" rtlCol="0" anchor="t"/>
          <a:lstStyle/>
          <a:p>
            <a:pPr algn="ctr"/>
            <a:r>
              <a:rPr lang="vi-VN" dirty="0">
                <a:solidFill>
                  <a:schemeClr val="bg1"/>
                </a:solidFill>
              </a:rPr>
              <a:t>HOTP - HOTP </a:t>
            </a:r>
            <a:endParaRPr lang="vi-VN" dirty="0">
              <a:solidFill>
                <a:schemeClr val="bg1"/>
              </a:solidFill>
              <a:latin typeface="Arial" panose="020B0604020202020204" pitchFamily="34" charset="0"/>
              <a:cs typeface="Arial" panose="020B0604020202020204" pitchFamily="34" charset="0"/>
            </a:endParaRPr>
          </a:p>
        </p:txBody>
      </p:sp>
      <p:sp>
        <p:nvSpPr>
          <p:cNvPr id="29" name="Hình chữ nhật 28">
            <a:extLst>
              <a:ext uri="{FF2B5EF4-FFF2-40B4-BE49-F238E27FC236}">
                <a16:creationId xmlns:a16="http://schemas.microsoft.com/office/drawing/2014/main" id="{3B07CA71-0CFF-71E0-6889-2818D0DB851D}"/>
              </a:ext>
            </a:extLst>
          </p:cNvPr>
          <p:cNvSpPr/>
          <p:nvPr/>
        </p:nvSpPr>
        <p:spPr>
          <a:xfrm>
            <a:off x="12763500" y="7662559"/>
            <a:ext cx="1866900" cy="567041"/>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30" name="Đường nối Thẳng 29">
            <a:extLst>
              <a:ext uri="{FF2B5EF4-FFF2-40B4-BE49-F238E27FC236}">
                <a16:creationId xmlns:a16="http://schemas.microsoft.com/office/drawing/2014/main" id="{0360E183-E45E-CB47-616C-D560DD8D8FF9}"/>
              </a:ext>
            </a:extLst>
          </p:cNvPr>
          <p:cNvCxnSpPr>
            <a:cxnSpLocks/>
          </p:cNvCxnSpPr>
          <p:nvPr/>
        </p:nvCxnSpPr>
        <p:spPr>
          <a:xfrm>
            <a:off x="4642588" y="3180410"/>
            <a:ext cx="4813300" cy="0"/>
          </a:xfrm>
          <a:prstGeom prst="line">
            <a:avLst/>
          </a:prstGeom>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17" name="Hình chữ nhật 16">
            <a:extLst>
              <a:ext uri="{FF2B5EF4-FFF2-40B4-BE49-F238E27FC236}">
                <a16:creationId xmlns:a16="http://schemas.microsoft.com/office/drawing/2014/main" id="{E29196E2-3687-1927-7356-2837EAE51045}"/>
              </a:ext>
            </a:extLst>
          </p:cNvPr>
          <p:cNvSpPr/>
          <p:nvPr/>
        </p:nvSpPr>
        <p:spPr>
          <a:xfrm>
            <a:off x="12763500" y="7662559"/>
            <a:ext cx="1866900" cy="567041"/>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622737" y="3382447"/>
            <a:ext cx="7919085" cy="685800"/>
          </a:xfrm>
          <a:prstGeom prst="rect">
            <a:avLst/>
          </a:prstGeom>
          <a:noFill/>
          <a:ln/>
        </p:spPr>
        <p:txBody>
          <a:bodyPr wrap="none" lIns="0" tIns="0" rIns="0" bIns="0" rtlCol="0" anchor="t"/>
          <a:lstStyle/>
          <a:p>
            <a:r>
              <a:rPr lang="vi-VN" sz="4400" b="1" dirty="0">
                <a:solidFill>
                  <a:schemeClr val="bg1"/>
                </a:solidFill>
                <a:latin typeface="Arial" panose="020B0604020202020204" pitchFamily="34" charset="0"/>
                <a:cs typeface="Arial" panose="020B0604020202020204" pitchFamily="34" charset="0"/>
              </a:rPr>
              <a:t>1. Giới thiệu về mật khẩu OTP</a:t>
            </a:r>
          </a:p>
        </p:txBody>
      </p:sp>
      <p:sp>
        <p:nvSpPr>
          <p:cNvPr id="4" name="Shape 1"/>
          <p:cNvSpPr/>
          <p:nvPr/>
        </p:nvSpPr>
        <p:spPr>
          <a:xfrm>
            <a:off x="295275" y="4634925"/>
            <a:ext cx="555427" cy="555427"/>
          </a:xfrm>
          <a:prstGeom prst="roundRect">
            <a:avLst>
              <a:gd name="adj" fmla="val 18669"/>
            </a:avLst>
          </a:prstGeom>
          <a:solidFill>
            <a:srgbClr val="542C49"/>
          </a:solidFill>
          <a:ln w="15240">
            <a:solidFill>
              <a:srgbClr val="6D4562"/>
            </a:solidFill>
            <a:prstDash val="solid"/>
          </a:ln>
        </p:spPr>
      </p:sp>
      <p:sp>
        <p:nvSpPr>
          <p:cNvPr id="5" name="Text 2"/>
          <p:cNvSpPr/>
          <p:nvPr/>
        </p:nvSpPr>
        <p:spPr>
          <a:xfrm>
            <a:off x="511373" y="4748034"/>
            <a:ext cx="123111" cy="329208"/>
          </a:xfrm>
          <a:prstGeom prst="rect">
            <a:avLst/>
          </a:prstGeom>
          <a:noFill/>
          <a:ln/>
        </p:spPr>
        <p:txBody>
          <a:bodyPr wrap="none" lIns="0" tIns="0" rIns="0" bIns="0" rtlCol="0" anchor="t"/>
          <a:lstStyle/>
          <a:p>
            <a:pPr marL="0" indent="0" algn="ctr">
              <a:lnSpc>
                <a:spcPts val="2550"/>
              </a:lnSpc>
              <a:buNone/>
            </a:pPr>
            <a:r>
              <a:rPr lang="en-US" sz="2550" dirty="0">
                <a:solidFill>
                  <a:srgbClr val="C6BFEE"/>
                </a:solidFill>
                <a:latin typeface="Prompt Medium" pitchFamily="34" charset="0"/>
                <a:ea typeface="Prompt Medium" pitchFamily="34" charset="-122"/>
                <a:cs typeface="Prompt Medium" pitchFamily="34" charset="-120"/>
              </a:rPr>
              <a:t>1</a:t>
            </a:r>
            <a:endParaRPr lang="en-US" sz="2550" dirty="0">
              <a:solidFill>
                <a:srgbClr val="C6BFEE"/>
              </a:solidFill>
              <a:latin typeface="Abadi" panose="020B0604020104020204" pitchFamily="34" charset="0"/>
            </a:endParaRPr>
          </a:p>
        </p:txBody>
      </p:sp>
      <p:sp>
        <p:nvSpPr>
          <p:cNvPr id="6" name="Text 3"/>
          <p:cNvSpPr/>
          <p:nvPr/>
        </p:nvSpPr>
        <p:spPr>
          <a:xfrm>
            <a:off x="969765" y="4754979"/>
            <a:ext cx="3333988" cy="442318"/>
          </a:xfrm>
          <a:prstGeom prst="rect">
            <a:avLst/>
          </a:prstGeom>
          <a:noFill/>
          <a:ln/>
        </p:spPr>
        <p:txBody>
          <a:bodyPr wrap="square" lIns="0" tIns="0" rIns="0" bIns="0" rtlCol="0" anchor="t"/>
          <a:lstStyle/>
          <a:p>
            <a:pPr>
              <a:lnSpc>
                <a:spcPts val="2700"/>
              </a:lnSpc>
            </a:pPr>
            <a:r>
              <a:rPr lang="vi-VN" sz="2400" b="1" dirty="0">
                <a:solidFill>
                  <a:srgbClr val="C6BFEE"/>
                </a:solidFill>
              </a:rPr>
              <a:t>Khái niệm</a:t>
            </a:r>
            <a:endParaRPr lang="vi-VN" sz="2400" dirty="0">
              <a:solidFill>
                <a:srgbClr val="C6BFEE"/>
              </a:solidFill>
            </a:endParaRPr>
          </a:p>
        </p:txBody>
      </p:sp>
      <p:sp>
        <p:nvSpPr>
          <p:cNvPr id="7" name="Text 4"/>
          <p:cNvSpPr/>
          <p:nvPr/>
        </p:nvSpPr>
        <p:spPr>
          <a:xfrm>
            <a:off x="295276" y="5303461"/>
            <a:ext cx="4326965" cy="2785110"/>
          </a:xfrm>
          <a:prstGeom prst="rect">
            <a:avLst/>
          </a:prstGeom>
          <a:noFill/>
          <a:ln/>
        </p:spPr>
        <p:txBody>
          <a:bodyPr wrap="square" lIns="0" tIns="0" rIns="0" bIns="0" rtlCol="0" anchor="t"/>
          <a:lstStyle/>
          <a:p>
            <a:pPr>
              <a:lnSpc>
                <a:spcPct val="150000"/>
              </a:lnSpc>
            </a:pPr>
            <a:r>
              <a:rPr lang="vi-VN" sz="2000" dirty="0">
                <a:solidFill>
                  <a:srgbClr val="C6BFEE"/>
                </a:solidFill>
              </a:rPr>
              <a:t>OTP (</a:t>
            </a:r>
            <a:r>
              <a:rPr lang="vi-VN" sz="2000" dirty="0" err="1">
                <a:solidFill>
                  <a:srgbClr val="C6BFEE"/>
                </a:solidFill>
              </a:rPr>
              <a:t>One-Time</a:t>
            </a:r>
            <a:r>
              <a:rPr lang="vi-VN" sz="2000" dirty="0">
                <a:solidFill>
                  <a:srgbClr val="C6BFEE"/>
                </a:solidFill>
              </a:rPr>
              <a:t> </a:t>
            </a:r>
            <a:r>
              <a:rPr lang="vi-VN" sz="2000" dirty="0" err="1">
                <a:solidFill>
                  <a:srgbClr val="C6BFEE"/>
                </a:solidFill>
              </a:rPr>
              <a:t>Password</a:t>
            </a:r>
            <a:r>
              <a:rPr lang="vi-VN" sz="2000" dirty="0">
                <a:solidFill>
                  <a:srgbClr val="C6BFEE"/>
                </a:solidFill>
              </a:rPr>
              <a:t>) là mật khẩu chỉ có giá trị sử dụng một lần trong một khoảng thời gian ngắn hoặc một phiên giao dịch. OTP thường được kết hợp với </a:t>
            </a:r>
            <a:r>
              <a:rPr lang="vi-VN" sz="2000" dirty="0" err="1">
                <a:solidFill>
                  <a:srgbClr val="C6BFEE"/>
                </a:solidFill>
              </a:rPr>
              <a:t>Username</a:t>
            </a:r>
            <a:r>
              <a:rPr lang="vi-VN" sz="2000" dirty="0">
                <a:solidFill>
                  <a:srgbClr val="C6BFEE"/>
                </a:solidFill>
              </a:rPr>
              <a:t>/ </a:t>
            </a:r>
            <a:r>
              <a:rPr lang="vi-VN" sz="2000" dirty="0" err="1">
                <a:solidFill>
                  <a:srgbClr val="C6BFEE"/>
                </a:solidFill>
              </a:rPr>
              <a:t>Password</a:t>
            </a:r>
            <a:r>
              <a:rPr lang="vi-VN" sz="2000" dirty="0">
                <a:solidFill>
                  <a:srgbClr val="C6BFEE"/>
                </a:solidFill>
              </a:rPr>
              <a:t>.</a:t>
            </a:r>
          </a:p>
        </p:txBody>
      </p:sp>
      <p:sp>
        <p:nvSpPr>
          <p:cNvPr id="8" name="Shape 5"/>
          <p:cNvSpPr/>
          <p:nvPr/>
        </p:nvSpPr>
        <p:spPr>
          <a:xfrm>
            <a:off x="5185290" y="4634925"/>
            <a:ext cx="555427" cy="555427"/>
          </a:xfrm>
          <a:prstGeom prst="roundRect">
            <a:avLst>
              <a:gd name="adj" fmla="val 18669"/>
            </a:avLst>
          </a:prstGeom>
          <a:solidFill>
            <a:srgbClr val="542C49"/>
          </a:solidFill>
          <a:ln w="15240">
            <a:solidFill>
              <a:srgbClr val="6D4562"/>
            </a:solidFill>
            <a:prstDash val="solid"/>
          </a:ln>
        </p:spPr>
      </p:sp>
      <p:sp>
        <p:nvSpPr>
          <p:cNvPr id="9" name="Text 6"/>
          <p:cNvSpPr/>
          <p:nvPr/>
        </p:nvSpPr>
        <p:spPr>
          <a:xfrm>
            <a:off x="5366742" y="4748034"/>
            <a:ext cx="192524" cy="329208"/>
          </a:xfrm>
          <a:prstGeom prst="rect">
            <a:avLst/>
          </a:prstGeom>
          <a:noFill/>
          <a:ln/>
        </p:spPr>
        <p:txBody>
          <a:bodyPr wrap="none" lIns="0" tIns="0" rIns="0" bIns="0" rtlCol="0" anchor="t"/>
          <a:lstStyle/>
          <a:p>
            <a:pPr marL="0" indent="0" algn="ctr">
              <a:lnSpc>
                <a:spcPts val="2550"/>
              </a:lnSpc>
              <a:buNone/>
            </a:pPr>
            <a:r>
              <a:rPr lang="en-US" sz="2550" dirty="0">
                <a:solidFill>
                  <a:srgbClr val="C6BFEE"/>
                </a:solidFill>
                <a:latin typeface="Prompt Medium" pitchFamily="34" charset="0"/>
                <a:ea typeface="Prompt Medium" pitchFamily="34" charset="-122"/>
                <a:cs typeface="Prompt Medium" pitchFamily="34" charset="-120"/>
              </a:rPr>
              <a:t>2</a:t>
            </a:r>
            <a:endParaRPr lang="en-US" sz="2550" dirty="0">
              <a:solidFill>
                <a:srgbClr val="C6BFEE"/>
              </a:solidFill>
              <a:latin typeface="Abadi" panose="020B0604020104020204" pitchFamily="34" charset="0"/>
            </a:endParaRPr>
          </a:p>
        </p:txBody>
      </p:sp>
      <p:sp>
        <p:nvSpPr>
          <p:cNvPr id="10" name="Text 7"/>
          <p:cNvSpPr/>
          <p:nvPr/>
        </p:nvSpPr>
        <p:spPr>
          <a:xfrm>
            <a:off x="5922169" y="4741188"/>
            <a:ext cx="2743200" cy="342900"/>
          </a:xfrm>
          <a:prstGeom prst="rect">
            <a:avLst/>
          </a:prstGeom>
          <a:noFill/>
          <a:ln/>
        </p:spPr>
        <p:txBody>
          <a:bodyPr wrap="none" lIns="0" tIns="0" rIns="0" bIns="0" rtlCol="0" anchor="t"/>
          <a:lstStyle/>
          <a:p>
            <a:pPr>
              <a:lnSpc>
                <a:spcPts val="2700"/>
              </a:lnSpc>
            </a:pPr>
            <a:r>
              <a:rPr lang="vi-VN" altLang="vi-VN" sz="2400" b="1" dirty="0">
                <a:solidFill>
                  <a:srgbClr val="C6BFEE"/>
                </a:solidFill>
              </a:rPr>
              <a:t>Đặc điểm nổi bật</a:t>
            </a:r>
          </a:p>
          <a:p>
            <a:pPr marL="0" indent="0">
              <a:lnSpc>
                <a:spcPts val="2700"/>
              </a:lnSpc>
              <a:buNone/>
            </a:pPr>
            <a:endParaRPr lang="en-US" sz="2150" dirty="0">
              <a:solidFill>
                <a:srgbClr val="C6BFEE"/>
              </a:solidFill>
              <a:latin typeface="Abadi" panose="020B0604020104020204" pitchFamily="34" charset="0"/>
            </a:endParaRPr>
          </a:p>
        </p:txBody>
      </p:sp>
      <p:sp>
        <p:nvSpPr>
          <p:cNvPr id="11" name="Text 8"/>
          <p:cNvSpPr/>
          <p:nvPr/>
        </p:nvSpPr>
        <p:spPr>
          <a:xfrm>
            <a:off x="4841910" y="5270719"/>
            <a:ext cx="3823459" cy="1185148"/>
          </a:xfrm>
          <a:prstGeom prst="rect">
            <a:avLst/>
          </a:prstGeom>
          <a:noFill/>
          <a:ln/>
        </p:spPr>
        <p:txBody>
          <a:bodyPr wrap="square" lIns="0" tIns="0" rIns="0" bIns="0" rtlCol="0" anchor="t"/>
          <a:lstStyle/>
          <a:p>
            <a:pPr lvl="1" eaLnBrk="0" fontAlgn="base" hangingPunct="0">
              <a:lnSpc>
                <a:spcPct val="150000"/>
              </a:lnSpc>
              <a:spcBef>
                <a:spcPct val="0"/>
              </a:spcBef>
              <a:spcAft>
                <a:spcPct val="0"/>
              </a:spcAft>
            </a:pPr>
            <a:r>
              <a:rPr lang="vi-VN" altLang="vi-VN" sz="2000" dirty="0">
                <a:solidFill>
                  <a:srgbClr val="C6BFEE"/>
                </a:solidFill>
              </a:rPr>
              <a:t>Không thể tái sử dụng (mỗi phiên giao dịch cần một OTP mới). Khó đoán trước do được tạo ngẫu nhiên hoặc theo thuật toán.</a:t>
            </a:r>
          </a:p>
          <a:p>
            <a:pPr marL="0" indent="0">
              <a:lnSpc>
                <a:spcPts val="3100"/>
              </a:lnSpc>
              <a:buNone/>
            </a:pPr>
            <a:endParaRPr lang="en-US" sz="2000" dirty="0">
              <a:solidFill>
                <a:srgbClr val="C6BFEE"/>
              </a:solidFill>
              <a:latin typeface="Abadi" panose="020B0604020104020204" pitchFamily="34" charset="0"/>
            </a:endParaRPr>
          </a:p>
        </p:txBody>
      </p:sp>
      <p:sp>
        <p:nvSpPr>
          <p:cNvPr id="12" name="Shape 9"/>
          <p:cNvSpPr/>
          <p:nvPr/>
        </p:nvSpPr>
        <p:spPr>
          <a:xfrm>
            <a:off x="9524404" y="4634925"/>
            <a:ext cx="555427" cy="555427"/>
          </a:xfrm>
          <a:prstGeom prst="roundRect">
            <a:avLst>
              <a:gd name="adj" fmla="val 18669"/>
            </a:avLst>
          </a:prstGeom>
          <a:solidFill>
            <a:srgbClr val="542C49"/>
          </a:solidFill>
          <a:ln w="15240">
            <a:solidFill>
              <a:srgbClr val="6D4562"/>
            </a:solidFill>
            <a:prstDash val="solid"/>
          </a:ln>
        </p:spPr>
      </p:sp>
      <p:sp>
        <p:nvSpPr>
          <p:cNvPr id="13" name="Text 10"/>
          <p:cNvSpPr/>
          <p:nvPr/>
        </p:nvSpPr>
        <p:spPr>
          <a:xfrm>
            <a:off x="9706570" y="4748034"/>
            <a:ext cx="190976" cy="329208"/>
          </a:xfrm>
          <a:prstGeom prst="rect">
            <a:avLst/>
          </a:prstGeom>
          <a:noFill/>
          <a:ln/>
        </p:spPr>
        <p:txBody>
          <a:bodyPr wrap="none" lIns="0" tIns="0" rIns="0" bIns="0" rtlCol="0" anchor="t"/>
          <a:lstStyle/>
          <a:p>
            <a:pPr marL="0" indent="0" algn="ctr">
              <a:lnSpc>
                <a:spcPts val="2550"/>
              </a:lnSpc>
              <a:buNone/>
            </a:pPr>
            <a:r>
              <a:rPr lang="en-US" sz="2550" dirty="0">
                <a:solidFill>
                  <a:srgbClr val="C6BFEE"/>
                </a:solidFill>
                <a:latin typeface="Prompt Medium" pitchFamily="34" charset="0"/>
                <a:ea typeface="Prompt Medium" pitchFamily="34" charset="-122"/>
                <a:cs typeface="Prompt Medium" pitchFamily="34" charset="-120"/>
              </a:rPr>
              <a:t>3</a:t>
            </a:r>
            <a:endParaRPr lang="en-US" sz="2550" dirty="0">
              <a:solidFill>
                <a:srgbClr val="C6BFEE"/>
              </a:solidFill>
              <a:latin typeface="Abadi" panose="020B0604020104020204" pitchFamily="34" charset="0"/>
            </a:endParaRPr>
          </a:p>
        </p:txBody>
      </p:sp>
      <p:sp>
        <p:nvSpPr>
          <p:cNvPr id="14" name="Text 11"/>
          <p:cNvSpPr/>
          <p:nvPr/>
        </p:nvSpPr>
        <p:spPr>
          <a:xfrm>
            <a:off x="10263147" y="4741188"/>
            <a:ext cx="2743200" cy="342900"/>
          </a:xfrm>
          <a:prstGeom prst="rect">
            <a:avLst/>
          </a:prstGeom>
          <a:noFill/>
          <a:ln/>
        </p:spPr>
        <p:txBody>
          <a:bodyPr wrap="none" lIns="0" tIns="0" rIns="0" bIns="0" rtlCol="0" anchor="t"/>
          <a:lstStyle/>
          <a:p>
            <a:pPr>
              <a:lnSpc>
                <a:spcPts val="2700"/>
              </a:lnSpc>
            </a:pPr>
            <a:r>
              <a:rPr lang="vi-VN" altLang="vi-VN" sz="2400" b="1" dirty="0">
                <a:solidFill>
                  <a:srgbClr val="C6BFEE"/>
                </a:solidFill>
              </a:rPr>
              <a:t>Ý nghĩa và mục đích</a:t>
            </a:r>
            <a:r>
              <a:rPr lang="vi-VN" altLang="vi-VN" sz="2400" dirty="0">
                <a:solidFill>
                  <a:srgbClr val="C6BFEE"/>
                </a:solidFill>
              </a:rPr>
              <a:t>:</a:t>
            </a:r>
          </a:p>
          <a:p>
            <a:pPr marL="0" indent="0">
              <a:lnSpc>
                <a:spcPts val="2700"/>
              </a:lnSpc>
              <a:buNone/>
            </a:pPr>
            <a:endParaRPr lang="en-US" sz="2150" dirty="0">
              <a:solidFill>
                <a:srgbClr val="C6BFEE"/>
              </a:solidFill>
              <a:latin typeface="Abadi" panose="020B0604020104020204" pitchFamily="34" charset="0"/>
            </a:endParaRPr>
          </a:p>
        </p:txBody>
      </p:sp>
      <p:sp>
        <p:nvSpPr>
          <p:cNvPr id="15" name="Text 12"/>
          <p:cNvSpPr/>
          <p:nvPr/>
        </p:nvSpPr>
        <p:spPr>
          <a:xfrm>
            <a:off x="9706570" y="5258238"/>
            <a:ext cx="3333989" cy="2785110"/>
          </a:xfrm>
          <a:prstGeom prst="rect">
            <a:avLst/>
          </a:prstGeom>
          <a:noFill/>
          <a:ln/>
        </p:spPr>
        <p:txBody>
          <a:bodyPr wrap="square" lIns="0" tIns="0" rIns="0" bIns="0" rtlCol="0" anchor="t"/>
          <a:lstStyle/>
          <a:p>
            <a:pPr lvl="0" eaLnBrk="0" fontAlgn="base" hangingPunct="0">
              <a:lnSpc>
                <a:spcPct val="150000"/>
              </a:lnSpc>
              <a:spcBef>
                <a:spcPct val="0"/>
              </a:spcBef>
              <a:spcAft>
                <a:spcPct val="0"/>
              </a:spcAft>
            </a:pPr>
            <a:r>
              <a:rPr lang="vi-VN" altLang="vi-VN" sz="2000" dirty="0">
                <a:solidFill>
                  <a:srgbClr val="C6BFEE"/>
                </a:solidFill>
              </a:rPr>
              <a:t>Tránh rủi ro từ tấn công phát lại (</a:t>
            </a:r>
            <a:r>
              <a:rPr lang="vi-VN" altLang="vi-VN" sz="2000" dirty="0" err="1">
                <a:solidFill>
                  <a:srgbClr val="C6BFEE"/>
                </a:solidFill>
              </a:rPr>
              <a:t>replay</a:t>
            </a:r>
            <a:r>
              <a:rPr lang="vi-VN" altLang="vi-VN" sz="2000" dirty="0">
                <a:solidFill>
                  <a:srgbClr val="C6BFEE"/>
                </a:solidFill>
              </a:rPr>
              <a:t> </a:t>
            </a:r>
            <a:r>
              <a:rPr lang="vi-VN" altLang="vi-VN" sz="2000" dirty="0" err="1">
                <a:solidFill>
                  <a:srgbClr val="C6BFEE"/>
                </a:solidFill>
              </a:rPr>
              <a:t>attacks</a:t>
            </a:r>
            <a:r>
              <a:rPr lang="vi-VN" altLang="vi-VN" sz="2000" dirty="0">
                <a:solidFill>
                  <a:srgbClr val="C6BFEE"/>
                </a:solidFill>
              </a:rPr>
              <a:t>). Tăng cường bảo mật, ngay cả khi </a:t>
            </a:r>
            <a:r>
              <a:rPr lang="vi-VN" altLang="vi-VN" sz="2000" dirty="0" err="1">
                <a:solidFill>
                  <a:srgbClr val="C6BFEE"/>
                </a:solidFill>
              </a:rPr>
              <a:t>Username</a:t>
            </a:r>
            <a:r>
              <a:rPr lang="vi-VN" altLang="vi-VN" sz="2000" dirty="0">
                <a:solidFill>
                  <a:srgbClr val="C6BFEE"/>
                </a:solidFill>
              </a:rPr>
              <a:t>/</a:t>
            </a:r>
            <a:r>
              <a:rPr lang="vi-VN" altLang="vi-VN" sz="2000" dirty="0" err="1">
                <a:solidFill>
                  <a:srgbClr val="C6BFEE"/>
                </a:solidFill>
              </a:rPr>
              <a:t>Password</a:t>
            </a:r>
            <a:r>
              <a:rPr lang="vi-VN" altLang="vi-VN" sz="2000" dirty="0">
                <a:solidFill>
                  <a:srgbClr val="C6BFEE"/>
                </a:solidFill>
              </a:rPr>
              <a:t> bị lộ. </a:t>
            </a:r>
            <a:endParaRPr lang="en-US" sz="1900" dirty="0">
              <a:solidFill>
                <a:srgbClr val="C6BFEE"/>
              </a:solidFill>
              <a:latin typeface="Abadi" panose="020B0604020104020204" pitchFamily="34" charset="0"/>
            </a:endParaRPr>
          </a:p>
        </p:txBody>
      </p:sp>
      <p:sp>
        <p:nvSpPr>
          <p:cNvPr id="16" name="Rectangle 1">
            <a:extLst>
              <a:ext uri="{FF2B5EF4-FFF2-40B4-BE49-F238E27FC236}">
                <a16:creationId xmlns:a16="http://schemas.microsoft.com/office/drawing/2014/main" id="{415BAE37-3114-48B5-5F65-520ACA08EE51}"/>
              </a:ext>
            </a:extLst>
          </p:cNvPr>
          <p:cNvSpPr>
            <a:spLocks noChangeArrowheads="1"/>
          </p:cNvSpPr>
          <p:nvPr/>
        </p:nvSpPr>
        <p:spPr bwMode="auto">
          <a:xfrm>
            <a:off x="1511300" y="2141696"/>
            <a:ext cx="3289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800" b="0" i="0" u="none" strike="noStrike" cap="none" normalizeH="0" baseline="0" dirty="0">
                <a:ln>
                  <a:noFill/>
                </a:ln>
                <a:solidFill>
                  <a:srgbClr val="B4B2C4"/>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rgbClr val="B4B2C4"/>
              </a:solidFill>
              <a:effectLst/>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F690F-3C7F-FF6A-C86E-4FA0B61D6F4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8B5ABFC-D251-548D-0394-5605DDCFBF50}"/>
              </a:ext>
            </a:extLst>
          </p:cNvPr>
          <p:cNvPicPr>
            <a:picLocks noChangeAspect="1"/>
          </p:cNvPicPr>
          <p:nvPr/>
        </p:nvPicPr>
        <p:blipFill>
          <a:blip r:embed="rId3"/>
          <a:stretch>
            <a:fillRect/>
          </a:stretch>
        </p:blipFill>
        <p:spPr>
          <a:xfrm>
            <a:off x="9967965" y="2696"/>
            <a:ext cx="4662435" cy="8229600"/>
          </a:xfrm>
          <a:prstGeom prst="rect">
            <a:avLst/>
          </a:prstGeom>
        </p:spPr>
      </p:pic>
      <p:sp>
        <p:nvSpPr>
          <p:cNvPr id="7" name="Hộp Văn bản 6">
            <a:extLst>
              <a:ext uri="{FF2B5EF4-FFF2-40B4-BE49-F238E27FC236}">
                <a16:creationId xmlns:a16="http://schemas.microsoft.com/office/drawing/2014/main" id="{8A8CB1DA-DCE5-61ED-1C13-BC282183F875}"/>
              </a:ext>
            </a:extLst>
          </p:cNvPr>
          <p:cNvSpPr txBox="1"/>
          <p:nvPr/>
        </p:nvSpPr>
        <p:spPr>
          <a:xfrm>
            <a:off x="330199" y="960283"/>
            <a:ext cx="9065009" cy="5991064"/>
          </a:xfrm>
          <a:prstGeom prst="rect">
            <a:avLst/>
          </a:prstGeom>
          <a:noFill/>
        </p:spPr>
        <p:txBody>
          <a:bodyPr wrap="square">
            <a:spAutoFit/>
          </a:bodyPr>
          <a:lstStyle/>
          <a:p>
            <a:pPr marL="342900" indent="-342900">
              <a:lnSpc>
                <a:spcPct val="200000"/>
              </a:lnSpc>
              <a:buFont typeface="Wingdings" panose="05000000000000000000" pitchFamily="2" charset="2"/>
              <a:buChar char="Ø"/>
            </a:pPr>
            <a:r>
              <a:rPr lang="vi-VN" sz="2800" dirty="0">
                <a:solidFill>
                  <a:schemeClr val="bg1"/>
                </a:solidFill>
              </a:rPr>
              <a:t>Sinh ở phía người dùng (</a:t>
            </a:r>
            <a:r>
              <a:rPr lang="vi-VN" sz="2800" dirty="0" err="1">
                <a:solidFill>
                  <a:schemeClr val="bg1"/>
                </a:solidFill>
              </a:rPr>
              <a:t>Claimant</a:t>
            </a:r>
            <a:r>
              <a:rPr lang="vi-VN" sz="2800" dirty="0">
                <a:solidFill>
                  <a:schemeClr val="bg1"/>
                </a:solidFill>
              </a:rPr>
              <a:t>).  Người dùng tự sinh OTP bằng thiết bị hoặc phần mềm.</a:t>
            </a:r>
          </a:p>
          <a:p>
            <a:pPr marL="342900" indent="-342900">
              <a:lnSpc>
                <a:spcPct val="200000"/>
              </a:lnSpc>
              <a:buFont typeface="Wingdings" panose="05000000000000000000" pitchFamily="2" charset="2"/>
              <a:buChar char="Ø"/>
            </a:pPr>
            <a:r>
              <a:rPr lang="vi-VN" sz="2800" dirty="0">
                <a:solidFill>
                  <a:schemeClr val="bg1"/>
                </a:solidFill>
              </a:rPr>
              <a:t>Sinh ở cả hai phía (</a:t>
            </a:r>
            <a:r>
              <a:rPr lang="vi-VN" sz="2800" dirty="0" err="1">
                <a:solidFill>
                  <a:schemeClr val="bg1"/>
                </a:solidFill>
              </a:rPr>
              <a:t>Claimant</a:t>
            </a:r>
            <a:r>
              <a:rPr lang="vi-VN" sz="2800" dirty="0">
                <a:solidFill>
                  <a:schemeClr val="bg1"/>
                </a:solidFill>
              </a:rPr>
              <a:t> và </a:t>
            </a:r>
            <a:r>
              <a:rPr lang="vi-VN" sz="2800" dirty="0" err="1">
                <a:solidFill>
                  <a:schemeClr val="bg1"/>
                </a:solidFill>
              </a:rPr>
              <a:t>Verifier</a:t>
            </a:r>
            <a:r>
              <a:rPr lang="vi-VN" sz="2800" dirty="0">
                <a:solidFill>
                  <a:schemeClr val="bg1"/>
                </a:solidFill>
              </a:rPr>
              <a:t>). Cả hai bên cùng sử dụng thuật toán và một giá trị bí mật chung để sinh OTP.</a:t>
            </a:r>
          </a:p>
          <a:p>
            <a:pPr marL="342900" indent="-342900">
              <a:lnSpc>
                <a:spcPct val="200000"/>
              </a:lnSpc>
              <a:buFont typeface="Wingdings" panose="05000000000000000000" pitchFamily="2" charset="2"/>
              <a:buChar char="Ø"/>
            </a:pPr>
            <a:r>
              <a:rPr lang="vi-VN" sz="2800" dirty="0">
                <a:solidFill>
                  <a:schemeClr val="bg1"/>
                </a:solidFill>
              </a:rPr>
              <a:t>Sinh ở phía </a:t>
            </a:r>
            <a:r>
              <a:rPr lang="vi-VN" sz="2800" dirty="0" err="1">
                <a:solidFill>
                  <a:schemeClr val="bg1"/>
                </a:solidFill>
              </a:rPr>
              <a:t>Verifier</a:t>
            </a:r>
            <a:r>
              <a:rPr lang="vi-VN" sz="2800" dirty="0">
                <a:solidFill>
                  <a:schemeClr val="bg1"/>
                </a:solidFill>
              </a:rPr>
              <a:t>. Hệ thống tự sinh OTP và gửi đến người dùng qua kênh liên lạc thứ hai (SMS, </a:t>
            </a:r>
            <a:r>
              <a:rPr lang="vi-VN" sz="2800" dirty="0" err="1">
                <a:solidFill>
                  <a:schemeClr val="bg1"/>
                </a:solidFill>
              </a:rPr>
              <a:t>Email</a:t>
            </a:r>
            <a:r>
              <a:rPr lang="vi-VN" sz="2800" dirty="0">
                <a:solidFill>
                  <a:schemeClr val="bg1"/>
                </a:solidFill>
              </a:rPr>
              <a:t>).</a:t>
            </a:r>
          </a:p>
        </p:txBody>
      </p:sp>
      <p:sp>
        <p:nvSpPr>
          <p:cNvPr id="9" name="Hộp Văn bản 8">
            <a:extLst>
              <a:ext uri="{FF2B5EF4-FFF2-40B4-BE49-F238E27FC236}">
                <a16:creationId xmlns:a16="http://schemas.microsoft.com/office/drawing/2014/main" id="{FAC42F71-1BB3-8247-007A-C4EBD97AA72A}"/>
              </a:ext>
            </a:extLst>
          </p:cNvPr>
          <p:cNvSpPr txBox="1"/>
          <p:nvPr/>
        </p:nvSpPr>
        <p:spPr>
          <a:xfrm>
            <a:off x="1366576" y="-69101"/>
            <a:ext cx="7315200" cy="820674"/>
          </a:xfrm>
          <a:prstGeom prst="rect">
            <a:avLst/>
          </a:prstGeom>
          <a:noFill/>
        </p:spPr>
        <p:txBody>
          <a:bodyPr wrap="square">
            <a:spAutoFit/>
          </a:bodyPr>
          <a:lstStyle/>
          <a:p>
            <a:pPr>
              <a:lnSpc>
                <a:spcPct val="150000"/>
              </a:lnSpc>
            </a:pPr>
            <a:r>
              <a:rPr lang="vi-VN" sz="3600" b="1" dirty="0">
                <a:solidFill>
                  <a:srgbClr val="C6BFEE"/>
                </a:solidFill>
              </a:rPr>
              <a:t>2. Phân loại cơ chế sinh OTP</a:t>
            </a:r>
          </a:p>
        </p:txBody>
      </p:sp>
    </p:spTree>
    <p:extLst>
      <p:ext uri="{BB962C8B-B14F-4D97-AF65-F5344CB8AC3E}">
        <p14:creationId xmlns:p14="http://schemas.microsoft.com/office/powerpoint/2010/main" val="2564517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78036-C0E0-A3C4-9031-4D601C86ADBF}"/>
            </a:ext>
          </a:extLst>
        </p:cNvPr>
        <p:cNvGrpSpPr/>
        <p:nvPr/>
      </p:nvGrpSpPr>
      <p:grpSpPr>
        <a:xfrm>
          <a:off x="0" y="0"/>
          <a:ext cx="0" cy="0"/>
          <a:chOff x="0" y="0"/>
          <a:chExt cx="0" cy="0"/>
        </a:xfrm>
      </p:grpSpPr>
      <p:sp>
        <p:nvSpPr>
          <p:cNvPr id="7" name="Hộp Văn bản 6">
            <a:extLst>
              <a:ext uri="{FF2B5EF4-FFF2-40B4-BE49-F238E27FC236}">
                <a16:creationId xmlns:a16="http://schemas.microsoft.com/office/drawing/2014/main" id="{B81D596B-8570-E7EA-0919-5853A73F0B62}"/>
              </a:ext>
            </a:extLst>
          </p:cNvPr>
          <p:cNvSpPr txBox="1"/>
          <p:nvPr/>
        </p:nvSpPr>
        <p:spPr>
          <a:xfrm>
            <a:off x="330200" y="990055"/>
            <a:ext cx="9982200" cy="2528321"/>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vi-VN" sz="2400" dirty="0">
                <a:solidFill>
                  <a:schemeClr val="bg1"/>
                </a:solidFill>
              </a:rPr>
              <a:t>Sinh ở phía người dùng (</a:t>
            </a:r>
            <a:r>
              <a:rPr lang="vi-VN" sz="2400" dirty="0" err="1">
                <a:solidFill>
                  <a:schemeClr val="bg1"/>
                </a:solidFill>
              </a:rPr>
              <a:t>Claimant</a:t>
            </a:r>
            <a:r>
              <a:rPr lang="vi-VN" sz="2400" dirty="0">
                <a:solidFill>
                  <a:schemeClr val="bg1"/>
                </a:solidFill>
              </a:rPr>
              <a:t>).  Người dùng tự sinh OTP bằng thiết bị hoặc phần mềm.</a:t>
            </a:r>
          </a:p>
          <a:p>
            <a:pPr marL="800100" lvl="1" indent="-342900">
              <a:lnSpc>
                <a:spcPct val="150000"/>
              </a:lnSpc>
              <a:buFont typeface="Arial" panose="020B0604020202020204" pitchFamily="34" charset="0"/>
              <a:buChar char="•"/>
            </a:pPr>
            <a:r>
              <a:rPr lang="vi-VN" sz="2000" dirty="0">
                <a:solidFill>
                  <a:schemeClr val="bg1"/>
                </a:solidFill>
              </a:rPr>
              <a:t>Ưu điểm: Người dùng kiểm soát hoàn toàn việc sinh OTP.</a:t>
            </a:r>
          </a:p>
          <a:p>
            <a:pPr marL="800100" lvl="1" indent="-342900">
              <a:lnSpc>
                <a:spcPct val="150000"/>
              </a:lnSpc>
              <a:buFont typeface="Arial" panose="020B0604020202020204" pitchFamily="34" charset="0"/>
              <a:buChar char="•"/>
            </a:pPr>
            <a:r>
              <a:rPr lang="vi-VN" sz="2000" dirty="0">
                <a:solidFill>
                  <a:schemeClr val="bg1"/>
                </a:solidFill>
              </a:rPr>
              <a:t>Nhược điểm: Cần thiết bị chuyên dụng hoặc cài đặt phần mềm. Có thể bị lỗi đồng bộ hoặc mất thiết bị.</a:t>
            </a:r>
          </a:p>
        </p:txBody>
      </p:sp>
      <p:sp>
        <p:nvSpPr>
          <p:cNvPr id="9" name="Hộp Văn bản 8">
            <a:extLst>
              <a:ext uri="{FF2B5EF4-FFF2-40B4-BE49-F238E27FC236}">
                <a16:creationId xmlns:a16="http://schemas.microsoft.com/office/drawing/2014/main" id="{7996333F-E170-CF5D-A014-7317634D813D}"/>
              </a:ext>
            </a:extLst>
          </p:cNvPr>
          <p:cNvSpPr txBox="1"/>
          <p:nvPr/>
        </p:nvSpPr>
        <p:spPr>
          <a:xfrm>
            <a:off x="1663700" y="1"/>
            <a:ext cx="7315200" cy="820674"/>
          </a:xfrm>
          <a:prstGeom prst="rect">
            <a:avLst/>
          </a:prstGeom>
          <a:noFill/>
        </p:spPr>
        <p:txBody>
          <a:bodyPr wrap="square">
            <a:spAutoFit/>
          </a:bodyPr>
          <a:lstStyle/>
          <a:p>
            <a:pPr>
              <a:lnSpc>
                <a:spcPct val="150000"/>
              </a:lnSpc>
            </a:pPr>
            <a:r>
              <a:rPr lang="vi-VN" sz="3600" b="1" dirty="0">
                <a:solidFill>
                  <a:srgbClr val="C6BFEE"/>
                </a:solidFill>
              </a:rPr>
              <a:t>2. Phân loại cơ chế sinh OTP</a:t>
            </a:r>
          </a:p>
        </p:txBody>
      </p:sp>
      <p:pic>
        <p:nvPicPr>
          <p:cNvPr id="3" name="Picture 22122">
            <a:extLst>
              <a:ext uri="{FF2B5EF4-FFF2-40B4-BE49-F238E27FC236}">
                <a16:creationId xmlns:a16="http://schemas.microsoft.com/office/drawing/2014/main" id="{B9118E6F-39F3-CFF7-4527-E63C0AC9D0B3}"/>
              </a:ext>
            </a:extLst>
          </p:cNvPr>
          <p:cNvPicPr/>
          <p:nvPr/>
        </p:nvPicPr>
        <p:blipFill>
          <a:blip r:embed="rId3"/>
          <a:stretch>
            <a:fillRect/>
          </a:stretch>
        </p:blipFill>
        <p:spPr>
          <a:xfrm>
            <a:off x="1642837" y="3507741"/>
            <a:ext cx="7559221" cy="3731804"/>
          </a:xfrm>
          <a:prstGeom prst="roundRect">
            <a:avLst>
              <a:gd name="adj" fmla="val 7722"/>
            </a:avLst>
          </a:prstGeom>
        </p:spPr>
      </p:pic>
      <p:sp>
        <p:nvSpPr>
          <p:cNvPr id="5" name="Hộp Văn bản 4">
            <a:extLst>
              <a:ext uri="{FF2B5EF4-FFF2-40B4-BE49-F238E27FC236}">
                <a16:creationId xmlns:a16="http://schemas.microsoft.com/office/drawing/2014/main" id="{73646877-ACBA-9B62-E813-8CADED2460E6}"/>
              </a:ext>
            </a:extLst>
          </p:cNvPr>
          <p:cNvSpPr txBox="1"/>
          <p:nvPr/>
        </p:nvSpPr>
        <p:spPr>
          <a:xfrm>
            <a:off x="1886858" y="7413576"/>
            <a:ext cx="7315200" cy="498663"/>
          </a:xfrm>
          <a:prstGeom prst="rect">
            <a:avLst/>
          </a:prstGeom>
          <a:noFill/>
        </p:spPr>
        <p:txBody>
          <a:bodyPr wrap="square">
            <a:spAutoFit/>
          </a:bodyPr>
          <a:lstStyle/>
          <a:p>
            <a:pPr marR="330200" indent="457200" algn="just">
              <a:lnSpc>
                <a:spcPct val="150000"/>
              </a:lnSpc>
              <a:spcBef>
                <a:spcPts val="900"/>
              </a:spcBef>
            </a:pPr>
            <a:r>
              <a:rPr lang="vi-VN" sz="2000" i="1" dirty="0">
                <a:solidFill>
                  <a:schemeClr val="bg1"/>
                </a:solidFill>
                <a:effectLst/>
                <a:latin typeface="Times New Roman" panose="02020603050405020304" pitchFamily="18" charset="0"/>
                <a:ea typeface="Times New Roman" panose="02020603050405020304" pitchFamily="18" charset="0"/>
              </a:rPr>
              <a:t>Hình 2.1. Xác thực bằng mật khẩu một lần theo </a:t>
            </a:r>
            <a:r>
              <a:rPr lang="vi-VN" sz="2000" i="1" dirty="0" err="1">
                <a:solidFill>
                  <a:schemeClr val="bg1"/>
                </a:solidFill>
                <a:effectLst/>
                <a:latin typeface="Times New Roman" panose="02020603050405020304" pitchFamily="18" charset="0"/>
                <a:ea typeface="Times New Roman" panose="02020603050405020304" pitchFamily="18" charset="0"/>
              </a:rPr>
              <a:t>Lamport</a:t>
            </a:r>
            <a:endParaRPr lang="vi-VN" sz="2000" dirty="0">
              <a:solidFill>
                <a:schemeClr val="bg1"/>
              </a:solidFill>
              <a:effectLst/>
              <a:latin typeface="Times New Roman" panose="02020603050405020304" pitchFamily="18" charset="0"/>
              <a:ea typeface="Calibri" panose="020F0502020204030204" pitchFamily="34" charset="0"/>
            </a:endParaRPr>
          </a:p>
        </p:txBody>
      </p:sp>
      <p:pic>
        <p:nvPicPr>
          <p:cNvPr id="10" name="Hình ảnh 9">
            <a:extLst>
              <a:ext uri="{FF2B5EF4-FFF2-40B4-BE49-F238E27FC236}">
                <a16:creationId xmlns:a16="http://schemas.microsoft.com/office/drawing/2014/main" id="{BCA9FDEB-67FD-E4EE-4A82-BCB043A0A944}"/>
              </a:ext>
            </a:extLst>
          </p:cNvPr>
          <p:cNvPicPr>
            <a:picLocks noChangeAspect="1"/>
          </p:cNvPicPr>
          <p:nvPr/>
        </p:nvPicPr>
        <p:blipFill>
          <a:blip r:embed="rId4"/>
          <a:srcRect l="33377" r="31714"/>
          <a:stretch/>
        </p:blipFill>
        <p:spPr>
          <a:xfrm>
            <a:off x="10302764" y="1"/>
            <a:ext cx="4317168" cy="8229600"/>
          </a:xfrm>
          <a:prstGeom prst="rect">
            <a:avLst/>
          </a:prstGeom>
        </p:spPr>
      </p:pic>
    </p:spTree>
    <p:extLst>
      <p:ext uri="{BB962C8B-B14F-4D97-AF65-F5344CB8AC3E}">
        <p14:creationId xmlns:p14="http://schemas.microsoft.com/office/powerpoint/2010/main" val="813189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0AF39-BC8B-F1B3-BEFE-BA293BB1BC8B}"/>
            </a:ext>
          </a:extLst>
        </p:cNvPr>
        <p:cNvGrpSpPr/>
        <p:nvPr/>
      </p:nvGrpSpPr>
      <p:grpSpPr>
        <a:xfrm>
          <a:off x="0" y="0"/>
          <a:ext cx="0" cy="0"/>
          <a:chOff x="0" y="0"/>
          <a:chExt cx="0" cy="0"/>
        </a:xfrm>
      </p:grpSpPr>
      <p:pic>
        <p:nvPicPr>
          <p:cNvPr id="2" name="Image 0">
            <a:extLst>
              <a:ext uri="{FF2B5EF4-FFF2-40B4-BE49-F238E27FC236}">
                <a16:creationId xmlns:a16="http://schemas.microsoft.com/office/drawing/2014/main" id="{F786C778-65E3-3B9D-293C-00B6BFFE72C8}"/>
              </a:ext>
            </a:extLst>
          </p:cNvPr>
          <p:cNvPicPr>
            <a:picLocks noChangeAspect="1"/>
          </p:cNvPicPr>
          <p:nvPr/>
        </p:nvPicPr>
        <p:blipFill>
          <a:blip r:embed="rId3"/>
          <a:srcRect l="30083" t="488" r="34361" b="-488"/>
          <a:stretch/>
        </p:blipFill>
        <p:spPr>
          <a:xfrm>
            <a:off x="10755086" y="0"/>
            <a:ext cx="3875314" cy="8229600"/>
          </a:xfrm>
          <a:prstGeom prst="rect">
            <a:avLst/>
          </a:prstGeom>
        </p:spPr>
      </p:pic>
      <p:sp>
        <p:nvSpPr>
          <p:cNvPr id="7" name="Hộp Văn bản 6">
            <a:extLst>
              <a:ext uri="{FF2B5EF4-FFF2-40B4-BE49-F238E27FC236}">
                <a16:creationId xmlns:a16="http://schemas.microsoft.com/office/drawing/2014/main" id="{46800D02-F8FF-FB5B-0177-4F9956E172A2}"/>
              </a:ext>
            </a:extLst>
          </p:cNvPr>
          <p:cNvSpPr txBox="1"/>
          <p:nvPr/>
        </p:nvSpPr>
        <p:spPr>
          <a:xfrm>
            <a:off x="330199" y="990055"/>
            <a:ext cx="9999505" cy="3178562"/>
          </a:xfrm>
          <a:prstGeom prst="rect">
            <a:avLst/>
          </a:prstGeom>
          <a:noFill/>
        </p:spPr>
        <p:txBody>
          <a:bodyPr wrap="square">
            <a:spAutoFit/>
          </a:bodyPr>
          <a:lstStyle/>
          <a:p>
            <a:pPr marL="342900" indent="-342900">
              <a:lnSpc>
                <a:spcPct val="200000"/>
              </a:lnSpc>
              <a:buFont typeface="Wingdings" panose="05000000000000000000" pitchFamily="2" charset="2"/>
              <a:buChar char="Ø"/>
            </a:pPr>
            <a:r>
              <a:rPr lang="vi-VN" sz="2800" dirty="0">
                <a:solidFill>
                  <a:schemeClr val="bg1"/>
                </a:solidFill>
              </a:rPr>
              <a:t>Sinh ở cả hai phía (</a:t>
            </a:r>
            <a:r>
              <a:rPr lang="vi-VN" sz="2800" dirty="0" err="1">
                <a:solidFill>
                  <a:schemeClr val="bg1"/>
                </a:solidFill>
              </a:rPr>
              <a:t>Claimant</a:t>
            </a:r>
            <a:r>
              <a:rPr lang="vi-VN" sz="2800" dirty="0">
                <a:solidFill>
                  <a:schemeClr val="bg1"/>
                </a:solidFill>
              </a:rPr>
              <a:t> và </a:t>
            </a:r>
            <a:r>
              <a:rPr lang="vi-VN" sz="2800" dirty="0" err="1">
                <a:solidFill>
                  <a:schemeClr val="bg1"/>
                </a:solidFill>
              </a:rPr>
              <a:t>Verifier</a:t>
            </a:r>
            <a:r>
              <a:rPr lang="vi-VN" sz="2800" dirty="0">
                <a:solidFill>
                  <a:schemeClr val="bg1"/>
                </a:solidFill>
              </a:rPr>
              <a:t>). Cả hai bên cùng sử dụng thuật toán và một giá trị bí mật chung để sinh OTP.</a:t>
            </a:r>
          </a:p>
          <a:p>
            <a:pPr marL="742950" lvl="1" indent="-285750">
              <a:lnSpc>
                <a:spcPct val="200000"/>
              </a:lnSpc>
              <a:buFont typeface="+mj-lt"/>
              <a:buAutoNum type="arabicPeriod"/>
            </a:pPr>
            <a:r>
              <a:rPr lang="vi-VN" sz="2400" dirty="0">
                <a:solidFill>
                  <a:schemeClr val="bg1"/>
                </a:solidFill>
              </a:rPr>
              <a:t>Ưu điểm: Độ an toàn cao nhờ thuật toán mã hóa mạnh mẽ.</a:t>
            </a:r>
          </a:p>
          <a:p>
            <a:pPr marL="742950" lvl="1" indent="-285750">
              <a:lnSpc>
                <a:spcPct val="200000"/>
              </a:lnSpc>
              <a:buFont typeface="+mj-lt"/>
              <a:buAutoNum type="arabicPeriod"/>
            </a:pPr>
            <a:r>
              <a:rPr lang="vi-VN" sz="2400" dirty="0">
                <a:solidFill>
                  <a:schemeClr val="bg1"/>
                </a:solidFill>
              </a:rPr>
              <a:t>Nhược điểm: Yêu cầu đồng bộ chặt chẽ giữa hai phía.</a:t>
            </a:r>
          </a:p>
        </p:txBody>
      </p:sp>
      <p:sp>
        <p:nvSpPr>
          <p:cNvPr id="9" name="Hộp Văn bản 8">
            <a:extLst>
              <a:ext uri="{FF2B5EF4-FFF2-40B4-BE49-F238E27FC236}">
                <a16:creationId xmlns:a16="http://schemas.microsoft.com/office/drawing/2014/main" id="{266EB60E-EC5B-ED6E-4279-FC8316744554}"/>
              </a:ext>
            </a:extLst>
          </p:cNvPr>
          <p:cNvSpPr txBox="1"/>
          <p:nvPr/>
        </p:nvSpPr>
        <p:spPr>
          <a:xfrm>
            <a:off x="3657600" y="-79768"/>
            <a:ext cx="7315200" cy="820674"/>
          </a:xfrm>
          <a:prstGeom prst="rect">
            <a:avLst/>
          </a:prstGeom>
          <a:noFill/>
        </p:spPr>
        <p:txBody>
          <a:bodyPr wrap="square">
            <a:spAutoFit/>
          </a:bodyPr>
          <a:lstStyle/>
          <a:p>
            <a:pPr>
              <a:lnSpc>
                <a:spcPct val="150000"/>
              </a:lnSpc>
            </a:pPr>
            <a:r>
              <a:rPr lang="vi-VN" sz="3600" b="1" dirty="0">
                <a:solidFill>
                  <a:srgbClr val="C6BFEE"/>
                </a:solidFill>
              </a:rPr>
              <a:t>2. Phân loại cơ chế sinh OTP</a:t>
            </a:r>
          </a:p>
        </p:txBody>
      </p:sp>
      <p:pic>
        <p:nvPicPr>
          <p:cNvPr id="3" name="Hình ảnh 2">
            <a:extLst>
              <a:ext uri="{FF2B5EF4-FFF2-40B4-BE49-F238E27FC236}">
                <a16:creationId xmlns:a16="http://schemas.microsoft.com/office/drawing/2014/main" id="{2B1CAE8F-F908-F3A4-2CA1-3DEFFACE90B9}"/>
              </a:ext>
            </a:extLst>
          </p:cNvPr>
          <p:cNvPicPr>
            <a:picLocks noChangeAspect="1"/>
          </p:cNvPicPr>
          <p:nvPr/>
        </p:nvPicPr>
        <p:blipFill>
          <a:blip r:embed="rId4"/>
          <a:stretch>
            <a:fillRect/>
          </a:stretch>
        </p:blipFill>
        <p:spPr>
          <a:xfrm>
            <a:off x="1524093" y="4823631"/>
            <a:ext cx="7121771" cy="2597075"/>
          </a:xfrm>
          <a:prstGeom prst="roundRect">
            <a:avLst>
              <a:gd name="adj" fmla="val 7008"/>
            </a:avLst>
          </a:prstGeom>
        </p:spPr>
      </p:pic>
      <p:sp>
        <p:nvSpPr>
          <p:cNvPr id="5" name="Hộp Văn bản 4">
            <a:extLst>
              <a:ext uri="{FF2B5EF4-FFF2-40B4-BE49-F238E27FC236}">
                <a16:creationId xmlns:a16="http://schemas.microsoft.com/office/drawing/2014/main" id="{AC5D3724-AFAD-471E-2DE8-E23B577F88B3}"/>
              </a:ext>
            </a:extLst>
          </p:cNvPr>
          <p:cNvSpPr txBox="1"/>
          <p:nvPr/>
        </p:nvSpPr>
        <p:spPr>
          <a:xfrm>
            <a:off x="1106347" y="7358116"/>
            <a:ext cx="7957265" cy="498663"/>
          </a:xfrm>
          <a:prstGeom prst="rect">
            <a:avLst/>
          </a:prstGeom>
          <a:noFill/>
        </p:spPr>
        <p:txBody>
          <a:bodyPr wrap="square">
            <a:spAutoFit/>
          </a:bodyPr>
          <a:lstStyle/>
          <a:p>
            <a:pPr marR="291465" indent="457200" algn="just">
              <a:lnSpc>
                <a:spcPct val="150000"/>
              </a:lnSpc>
              <a:spcBef>
                <a:spcPts val="1200"/>
              </a:spcBef>
              <a:spcAft>
                <a:spcPts val="1200"/>
              </a:spcAft>
            </a:pPr>
            <a:r>
              <a:rPr lang="vi-VN" sz="2000" i="1" dirty="0">
                <a:solidFill>
                  <a:schemeClr val="bg1"/>
                </a:solidFill>
                <a:effectLst/>
                <a:latin typeface="Times New Roman" panose="02020603050405020304" pitchFamily="18" charset="0"/>
                <a:ea typeface="Times New Roman" panose="02020603050405020304" pitchFamily="18" charset="0"/>
              </a:rPr>
              <a:t>Hình 2.4. Chia sẻ giá trị bí mật khi sinh OTP ở cả hai bên xác thực</a:t>
            </a:r>
            <a:endParaRPr lang="vi-VN" sz="2400" dirty="0">
              <a:solidFill>
                <a:schemeClr val="bg1"/>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523289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ình chữ nhật 8">
            <a:extLst>
              <a:ext uri="{FF2B5EF4-FFF2-40B4-BE49-F238E27FC236}">
                <a16:creationId xmlns:a16="http://schemas.microsoft.com/office/drawing/2014/main" id="{E9A92727-5EA3-0C65-0071-FCD9C5FA981D}"/>
              </a:ext>
            </a:extLst>
          </p:cNvPr>
          <p:cNvSpPr/>
          <p:nvPr/>
        </p:nvSpPr>
        <p:spPr>
          <a:xfrm>
            <a:off x="0" y="0"/>
            <a:ext cx="14630400" cy="1547575"/>
          </a:xfrm>
          <a:prstGeom prst="rect">
            <a:avLst/>
          </a:prstGeom>
          <a:solidFill>
            <a:srgbClr val="1401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 0"/>
          <p:cNvSpPr/>
          <p:nvPr/>
        </p:nvSpPr>
        <p:spPr>
          <a:xfrm>
            <a:off x="1196994" y="303548"/>
            <a:ext cx="12236410" cy="1417558"/>
          </a:xfrm>
          <a:prstGeom prst="rect">
            <a:avLst/>
          </a:prstGeom>
          <a:noFill/>
          <a:ln/>
        </p:spPr>
        <p:txBody>
          <a:bodyPr wrap="square" lIns="0" tIns="0" rIns="0" bIns="0" rtlCol="0" anchor="t"/>
          <a:lstStyle/>
          <a:p>
            <a:pPr>
              <a:lnSpc>
                <a:spcPct val="150000"/>
              </a:lnSpc>
            </a:pPr>
            <a:r>
              <a:rPr lang="vi-VN" sz="4800" b="1" dirty="0">
                <a:solidFill>
                  <a:srgbClr val="C6BFEE"/>
                </a:solidFill>
              </a:rPr>
              <a:t>2. Phân loại cơ chế sinh OTP</a:t>
            </a:r>
          </a:p>
        </p:txBody>
      </p:sp>
      <p:sp>
        <p:nvSpPr>
          <p:cNvPr id="4" name="Text 1"/>
          <p:cNvSpPr/>
          <p:nvPr/>
        </p:nvSpPr>
        <p:spPr>
          <a:xfrm>
            <a:off x="348344" y="2090346"/>
            <a:ext cx="6618512" cy="4476494"/>
          </a:xfrm>
          <a:prstGeom prst="rect">
            <a:avLst/>
          </a:prstGeom>
          <a:noFill/>
          <a:ln/>
        </p:spPr>
        <p:txBody>
          <a:bodyPr wrap="square" lIns="0" tIns="0" rIns="0" bIns="0" rtlCol="0" anchor="t"/>
          <a:lstStyle/>
          <a:p>
            <a:pPr marL="342900" indent="-342900">
              <a:lnSpc>
                <a:spcPct val="150000"/>
              </a:lnSpc>
              <a:buFont typeface="Wingdings" panose="05000000000000000000" pitchFamily="2" charset="2"/>
              <a:buChar char="Ø"/>
            </a:pPr>
            <a:r>
              <a:rPr lang="vi-VN" sz="2800" dirty="0">
                <a:solidFill>
                  <a:schemeClr val="bg1"/>
                </a:solidFill>
              </a:rPr>
              <a:t>Sinh ở phía </a:t>
            </a:r>
            <a:r>
              <a:rPr lang="vi-VN" sz="2800" dirty="0" err="1">
                <a:solidFill>
                  <a:schemeClr val="bg1"/>
                </a:solidFill>
              </a:rPr>
              <a:t>Verifier</a:t>
            </a:r>
            <a:r>
              <a:rPr lang="vi-VN" sz="2800" dirty="0">
                <a:solidFill>
                  <a:schemeClr val="bg1"/>
                </a:solidFill>
              </a:rPr>
              <a:t>. Hệ thống tự sinh OTP và gửi đến người dùng qua kênh liên lạc thứ hai (SMS, </a:t>
            </a:r>
            <a:r>
              <a:rPr lang="vi-VN" sz="2800" dirty="0" err="1">
                <a:solidFill>
                  <a:schemeClr val="bg1"/>
                </a:solidFill>
              </a:rPr>
              <a:t>Email</a:t>
            </a:r>
            <a:r>
              <a:rPr lang="vi-VN" sz="2800" dirty="0">
                <a:solidFill>
                  <a:schemeClr val="bg1"/>
                </a:solidFill>
              </a:rPr>
              <a:t>).</a:t>
            </a:r>
          </a:p>
          <a:p>
            <a:pPr>
              <a:lnSpc>
                <a:spcPct val="150000"/>
              </a:lnSpc>
            </a:pPr>
            <a:endParaRPr lang="vi-VN" sz="2400" dirty="0">
              <a:solidFill>
                <a:schemeClr val="bg1"/>
              </a:solidFill>
            </a:endParaRPr>
          </a:p>
          <a:p>
            <a:pPr marL="800100" lvl="1" indent="-342900">
              <a:lnSpc>
                <a:spcPct val="150000"/>
              </a:lnSpc>
              <a:buFont typeface="Arial" panose="020B0604020202020204" pitchFamily="34" charset="0"/>
              <a:buChar char="•"/>
            </a:pPr>
            <a:r>
              <a:rPr lang="vi-VN" sz="2400" dirty="0">
                <a:solidFill>
                  <a:schemeClr val="bg1"/>
                </a:solidFill>
              </a:rPr>
              <a:t>Ưu điểm: Không yêu cầu thiết bị hoặc phần mềm từ phía người dùng.</a:t>
            </a:r>
          </a:p>
          <a:p>
            <a:pPr marL="800100" lvl="1" indent="-342900">
              <a:lnSpc>
                <a:spcPct val="150000"/>
              </a:lnSpc>
              <a:buFont typeface="Arial" panose="020B0604020202020204" pitchFamily="34" charset="0"/>
              <a:buChar char="•"/>
            </a:pPr>
            <a:r>
              <a:rPr lang="vi-VN" sz="2400" dirty="0">
                <a:solidFill>
                  <a:schemeClr val="bg1"/>
                </a:solidFill>
              </a:rPr>
              <a:t>Nhược điểm: Cần một kênh liên lạc thứ hai an toàn. Phụ thuộc vào mạng di động hoặc </a:t>
            </a:r>
            <a:r>
              <a:rPr lang="vi-VN" sz="2400" dirty="0" err="1">
                <a:solidFill>
                  <a:schemeClr val="bg1"/>
                </a:solidFill>
              </a:rPr>
              <a:t>email</a:t>
            </a:r>
            <a:r>
              <a:rPr lang="vi-VN" sz="2400" dirty="0">
                <a:solidFill>
                  <a:schemeClr val="bg1"/>
                </a:solidFill>
              </a:rPr>
              <a:t>, dễ bị gián đoạn.</a:t>
            </a:r>
          </a:p>
        </p:txBody>
      </p:sp>
      <p:pic>
        <p:nvPicPr>
          <p:cNvPr id="8" name="Hình ảnh 7">
            <a:extLst>
              <a:ext uri="{FF2B5EF4-FFF2-40B4-BE49-F238E27FC236}">
                <a16:creationId xmlns:a16="http://schemas.microsoft.com/office/drawing/2014/main" id="{F578AF71-1773-E812-FC20-06D0193A036F}"/>
              </a:ext>
            </a:extLst>
          </p:cNvPr>
          <p:cNvPicPr>
            <a:picLocks noChangeAspect="1"/>
          </p:cNvPicPr>
          <p:nvPr/>
        </p:nvPicPr>
        <p:blipFill>
          <a:blip r:embed="rId3"/>
          <a:stretch>
            <a:fillRect/>
          </a:stretch>
        </p:blipFill>
        <p:spPr>
          <a:xfrm>
            <a:off x="7216875" y="2989943"/>
            <a:ext cx="7137359" cy="2990856"/>
          </a:xfrm>
          <a:prstGeom prst="rect">
            <a:avLst/>
          </a:prstGeom>
        </p:spPr>
      </p:pic>
      <p:sp>
        <p:nvSpPr>
          <p:cNvPr id="11" name="Hộp Văn bản 10">
            <a:extLst>
              <a:ext uri="{FF2B5EF4-FFF2-40B4-BE49-F238E27FC236}">
                <a16:creationId xmlns:a16="http://schemas.microsoft.com/office/drawing/2014/main" id="{71D817B6-3ACB-2E4D-8244-C23C85A1B740}"/>
              </a:ext>
            </a:extLst>
          </p:cNvPr>
          <p:cNvSpPr txBox="1"/>
          <p:nvPr/>
        </p:nvSpPr>
        <p:spPr>
          <a:xfrm>
            <a:off x="6966856" y="6130928"/>
            <a:ext cx="7315200" cy="960328"/>
          </a:xfrm>
          <a:prstGeom prst="rect">
            <a:avLst/>
          </a:prstGeom>
          <a:noFill/>
        </p:spPr>
        <p:txBody>
          <a:bodyPr wrap="square">
            <a:spAutoFit/>
          </a:bodyPr>
          <a:lstStyle/>
          <a:p>
            <a:pPr marR="291465" indent="457200" algn="ctr">
              <a:lnSpc>
                <a:spcPct val="150000"/>
              </a:lnSpc>
              <a:spcBef>
                <a:spcPts val="1200"/>
              </a:spcBef>
              <a:spcAft>
                <a:spcPts val="1200"/>
              </a:spcAft>
            </a:pPr>
            <a:r>
              <a:rPr lang="vi-VN" sz="2000" i="1" dirty="0">
                <a:solidFill>
                  <a:schemeClr val="bg1"/>
                </a:solidFill>
                <a:effectLst/>
                <a:latin typeface="Times New Roman" panose="02020603050405020304" pitchFamily="18" charset="0"/>
                <a:ea typeface="Times New Roman" panose="02020603050405020304" pitchFamily="18" charset="0"/>
              </a:rPr>
              <a:t>Hình 2.6. Sơ đồ tổng thể của xác thực với OTP được sinh ở phía </a:t>
            </a:r>
            <a:r>
              <a:rPr lang="vi-VN" sz="2000" i="1" dirty="0" err="1">
                <a:solidFill>
                  <a:schemeClr val="bg1"/>
                </a:solidFill>
                <a:effectLst/>
                <a:latin typeface="Times New Roman" panose="02020603050405020304" pitchFamily="18" charset="0"/>
                <a:ea typeface="Times New Roman" panose="02020603050405020304" pitchFamily="18" charset="0"/>
              </a:rPr>
              <a:t>verifer</a:t>
            </a:r>
            <a:endParaRPr lang="vi-VN" sz="2000" dirty="0">
              <a:solidFill>
                <a:schemeClr val="bg1"/>
              </a:solidFill>
              <a:effectLst/>
              <a:latin typeface="Times New Roman" panose="02020603050405020304" pitchFamily="18" charset="0"/>
              <a:ea typeface="Calibri" panose="020F0502020204030204" pitchFamily="34" charset="0"/>
            </a:endParaRPr>
          </a:p>
        </p:txBody>
      </p:sp>
      <p:sp>
        <p:nvSpPr>
          <p:cNvPr id="2" name="Hình chữ nhật 1">
            <a:extLst>
              <a:ext uri="{FF2B5EF4-FFF2-40B4-BE49-F238E27FC236}">
                <a16:creationId xmlns:a16="http://schemas.microsoft.com/office/drawing/2014/main" id="{44959849-CC1D-49C6-1113-6C8BD5E9A13F}"/>
              </a:ext>
            </a:extLst>
          </p:cNvPr>
          <p:cNvSpPr/>
          <p:nvPr/>
        </p:nvSpPr>
        <p:spPr>
          <a:xfrm>
            <a:off x="12763500" y="7662559"/>
            <a:ext cx="1866900" cy="567041"/>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668482" y="310991"/>
            <a:ext cx="10299105" cy="1417558"/>
          </a:xfrm>
          <a:prstGeom prst="rect">
            <a:avLst/>
          </a:prstGeom>
          <a:noFill/>
          <a:ln/>
        </p:spPr>
        <p:txBody>
          <a:bodyPr wrap="square" lIns="0" tIns="0" rIns="0" bIns="0" rtlCol="0" anchor="t"/>
          <a:lstStyle/>
          <a:p>
            <a:pPr marL="0" indent="0" algn="ctr">
              <a:lnSpc>
                <a:spcPts val="5550"/>
              </a:lnSpc>
              <a:buNone/>
            </a:pPr>
            <a:r>
              <a:rPr lang="en-US" sz="4450" b="1" dirty="0">
                <a:solidFill>
                  <a:srgbClr val="F94CAF"/>
                </a:solidFill>
                <a:latin typeface="Arial" panose="020B0604020202020204" pitchFamily="34" charset="0"/>
                <a:ea typeface="Inconsolata Bold" pitchFamily="34" charset="-122"/>
                <a:cs typeface="Arial" panose="020B0604020202020204" pitchFamily="34" charset="0"/>
              </a:rPr>
              <a:t>Sơ đồ tổng thể của xác thực với OTP được sinh ở phía verifier</a:t>
            </a:r>
            <a:endParaRPr lang="en-US" sz="4450" dirty="0">
              <a:latin typeface="Abadi" panose="020B0604020104020204" pitchFamily="34" charset="0"/>
            </a:endParaRPr>
          </a:p>
        </p:txBody>
      </p:sp>
      <p:sp>
        <p:nvSpPr>
          <p:cNvPr id="3" name="Text 1"/>
          <p:cNvSpPr/>
          <p:nvPr/>
        </p:nvSpPr>
        <p:spPr>
          <a:xfrm>
            <a:off x="1765340" y="2463998"/>
            <a:ext cx="2835235" cy="354330"/>
          </a:xfrm>
          <a:prstGeom prst="rect">
            <a:avLst/>
          </a:prstGeom>
          <a:noFill/>
          <a:ln/>
        </p:spPr>
        <p:txBody>
          <a:bodyPr wrap="none" lIns="0" tIns="0" rIns="0" bIns="0" rtlCol="0" anchor="t"/>
          <a:lstStyle/>
          <a:p>
            <a:pPr marL="0" indent="0">
              <a:lnSpc>
                <a:spcPts val="2750"/>
              </a:lnSpc>
              <a:buNone/>
            </a:pPr>
            <a:r>
              <a:rPr lang="en-US" sz="3200" b="1" dirty="0">
                <a:solidFill>
                  <a:srgbClr val="F94CAF"/>
                </a:solidFill>
                <a:latin typeface="Arial" panose="020B0604020202020204" pitchFamily="34" charset="0"/>
                <a:ea typeface="Inconsolata Bold" pitchFamily="34" charset="-122"/>
                <a:cs typeface="Arial" panose="020B0604020202020204" pitchFamily="34" charset="0"/>
              </a:rPr>
              <a:t>Bước 1</a:t>
            </a:r>
            <a:endParaRPr lang="en-US" sz="3200" dirty="0">
              <a:latin typeface="Abadi" panose="020B0604020104020204" pitchFamily="34" charset="0"/>
            </a:endParaRPr>
          </a:p>
        </p:txBody>
      </p:sp>
      <p:sp>
        <p:nvSpPr>
          <p:cNvPr id="4" name="Text 2"/>
          <p:cNvSpPr/>
          <p:nvPr/>
        </p:nvSpPr>
        <p:spPr>
          <a:xfrm>
            <a:off x="1765340" y="3045142"/>
            <a:ext cx="5791019" cy="1088708"/>
          </a:xfrm>
          <a:prstGeom prst="rect">
            <a:avLst/>
          </a:prstGeom>
          <a:noFill/>
          <a:ln/>
        </p:spPr>
        <p:txBody>
          <a:bodyPr wrap="square" lIns="0" tIns="0" rIns="0" bIns="0" rtlCol="0" anchor="t"/>
          <a:lstStyle/>
          <a:p>
            <a:pPr marL="0" indent="0">
              <a:lnSpc>
                <a:spcPts val="2850"/>
              </a:lnSpc>
              <a:buNone/>
            </a:pPr>
            <a:r>
              <a:rPr lang="en-US" sz="2400" dirty="0">
                <a:solidFill>
                  <a:srgbClr val="DAD1E6"/>
                </a:solidFill>
                <a:latin typeface="Arial" panose="020B0604020202020204" pitchFamily="34" charset="0"/>
                <a:ea typeface="Fira Sans" pitchFamily="34" charset="-122"/>
                <a:cs typeface="Arial" panose="020B0604020202020204" pitchFamily="34" charset="0"/>
              </a:rPr>
              <a:t>A khởi xướng phiên xác thực qua kênh liên lạc thứ nhất, yêu cầu được giao tiếp với B với tài khoản có định danh là IDA (B sử dụng thông tin này để xác định A là ai trong hệ thống).</a:t>
            </a:r>
            <a:endParaRPr lang="en-US" sz="2400" dirty="0">
              <a:latin typeface="Abadi" panose="020B0604020104020204" pitchFamily="34" charset="0"/>
            </a:endParaRPr>
          </a:p>
        </p:txBody>
      </p:sp>
      <p:sp>
        <p:nvSpPr>
          <p:cNvPr id="5" name="Text 3"/>
          <p:cNvSpPr/>
          <p:nvPr/>
        </p:nvSpPr>
        <p:spPr>
          <a:xfrm>
            <a:off x="8571071" y="2463998"/>
            <a:ext cx="2835235" cy="354330"/>
          </a:xfrm>
          <a:prstGeom prst="rect">
            <a:avLst/>
          </a:prstGeom>
          <a:noFill/>
          <a:ln/>
        </p:spPr>
        <p:txBody>
          <a:bodyPr wrap="none" lIns="0" tIns="0" rIns="0" bIns="0" rtlCol="0" anchor="t"/>
          <a:lstStyle/>
          <a:p>
            <a:pPr marL="0" indent="0">
              <a:lnSpc>
                <a:spcPts val="2750"/>
              </a:lnSpc>
              <a:buNone/>
            </a:pPr>
            <a:r>
              <a:rPr lang="en-US" sz="3200" b="1" dirty="0">
                <a:solidFill>
                  <a:srgbClr val="F94CAF"/>
                </a:solidFill>
                <a:latin typeface="Arial" panose="020B0604020202020204" pitchFamily="34" charset="0"/>
                <a:ea typeface="Inconsolata Bold" pitchFamily="34" charset="-122"/>
                <a:cs typeface="Arial" panose="020B0604020202020204" pitchFamily="34" charset="0"/>
              </a:rPr>
              <a:t>Bước 2</a:t>
            </a:r>
            <a:endParaRPr lang="en-US" sz="3200" dirty="0">
              <a:latin typeface="Abadi" panose="020B0604020104020204" pitchFamily="34" charset="0"/>
            </a:endParaRPr>
          </a:p>
        </p:txBody>
      </p:sp>
      <p:sp>
        <p:nvSpPr>
          <p:cNvPr id="6" name="Text 4"/>
          <p:cNvSpPr/>
          <p:nvPr/>
        </p:nvSpPr>
        <p:spPr>
          <a:xfrm>
            <a:off x="8571071" y="3045142"/>
            <a:ext cx="5406186" cy="1088708"/>
          </a:xfrm>
          <a:prstGeom prst="rect">
            <a:avLst/>
          </a:prstGeom>
          <a:noFill/>
          <a:ln/>
        </p:spPr>
        <p:txBody>
          <a:bodyPr wrap="square" lIns="0" tIns="0" rIns="0" bIns="0" rtlCol="0" anchor="t"/>
          <a:lstStyle/>
          <a:p>
            <a:pPr marL="0" indent="0">
              <a:lnSpc>
                <a:spcPts val="2850"/>
              </a:lnSpc>
              <a:buNone/>
            </a:pPr>
            <a:r>
              <a:rPr lang="en-US" sz="2400" dirty="0">
                <a:solidFill>
                  <a:srgbClr val="DAD1E6"/>
                </a:solidFill>
                <a:latin typeface="Arial" panose="020B0604020202020204" pitchFamily="34" charset="0"/>
                <a:ea typeface="Fira Sans" pitchFamily="34" charset="-122"/>
                <a:cs typeface="Arial" panose="020B0604020202020204" pitchFamily="34" charset="0"/>
              </a:rPr>
              <a:t>Qua kênh liên lạc thứ hai, B gửi cho A một mã OTP; đồng thời, qua kênh liên lạc thứ nhất, B yêu cầu A gửi lại cho B mã OTP kể trên.</a:t>
            </a:r>
            <a:endParaRPr lang="en-US" sz="2400" dirty="0">
              <a:latin typeface="Abadi" panose="020B0604020104020204" pitchFamily="34" charset="0"/>
            </a:endParaRPr>
          </a:p>
        </p:txBody>
      </p:sp>
      <p:sp>
        <p:nvSpPr>
          <p:cNvPr id="7" name="Text 1">
            <a:extLst>
              <a:ext uri="{FF2B5EF4-FFF2-40B4-BE49-F238E27FC236}">
                <a16:creationId xmlns:a16="http://schemas.microsoft.com/office/drawing/2014/main" id="{C874361B-7E8C-9307-8105-0DDE48D94948}"/>
              </a:ext>
            </a:extLst>
          </p:cNvPr>
          <p:cNvSpPr/>
          <p:nvPr/>
        </p:nvSpPr>
        <p:spPr>
          <a:xfrm>
            <a:off x="1765340" y="5349478"/>
            <a:ext cx="2835235" cy="354330"/>
          </a:xfrm>
          <a:prstGeom prst="rect">
            <a:avLst/>
          </a:prstGeom>
          <a:noFill/>
          <a:ln/>
        </p:spPr>
        <p:txBody>
          <a:bodyPr wrap="none" lIns="0" tIns="0" rIns="0" bIns="0" rtlCol="0" anchor="t"/>
          <a:lstStyle/>
          <a:p>
            <a:pPr marL="0" indent="0">
              <a:lnSpc>
                <a:spcPts val="2750"/>
              </a:lnSpc>
              <a:buNone/>
            </a:pPr>
            <a:r>
              <a:rPr lang="en-US" sz="3200" b="1" dirty="0">
                <a:solidFill>
                  <a:srgbClr val="F94CAF"/>
                </a:solidFill>
                <a:latin typeface="Arial" panose="020B0604020202020204" pitchFamily="34" charset="0"/>
                <a:ea typeface="Inconsolata Bold" pitchFamily="34" charset="-122"/>
                <a:cs typeface="Arial" panose="020B0604020202020204" pitchFamily="34" charset="0"/>
              </a:rPr>
              <a:t>Bước 3</a:t>
            </a:r>
            <a:endParaRPr lang="en-US" sz="3200" dirty="0">
              <a:latin typeface="Abadi" panose="020B0604020104020204" pitchFamily="34" charset="0"/>
            </a:endParaRPr>
          </a:p>
        </p:txBody>
      </p:sp>
      <p:sp>
        <p:nvSpPr>
          <p:cNvPr id="8" name="Text 2">
            <a:extLst>
              <a:ext uri="{FF2B5EF4-FFF2-40B4-BE49-F238E27FC236}">
                <a16:creationId xmlns:a16="http://schemas.microsoft.com/office/drawing/2014/main" id="{BCD2A5E9-F698-C51D-F76A-F4F3700B21CA}"/>
              </a:ext>
            </a:extLst>
          </p:cNvPr>
          <p:cNvSpPr/>
          <p:nvPr/>
        </p:nvSpPr>
        <p:spPr>
          <a:xfrm>
            <a:off x="1765340" y="5930622"/>
            <a:ext cx="5791019" cy="1088708"/>
          </a:xfrm>
          <a:prstGeom prst="rect">
            <a:avLst/>
          </a:prstGeom>
          <a:noFill/>
          <a:ln/>
        </p:spPr>
        <p:txBody>
          <a:bodyPr wrap="square" lIns="0" tIns="0" rIns="0" bIns="0" rtlCol="0" anchor="t"/>
          <a:lstStyle/>
          <a:p>
            <a:pPr marL="0" indent="0">
              <a:lnSpc>
                <a:spcPts val="2850"/>
              </a:lnSpc>
              <a:buNone/>
            </a:pPr>
            <a:r>
              <a:rPr lang="en-US" sz="2400" dirty="0">
                <a:solidFill>
                  <a:srgbClr val="DAD1E6"/>
                </a:solidFill>
                <a:latin typeface="Arial" panose="020B0604020202020204" pitchFamily="34" charset="0"/>
                <a:ea typeface="Fira Sans" pitchFamily="34" charset="-122"/>
                <a:cs typeface="Arial" panose="020B0604020202020204" pitchFamily="34" charset="0"/>
              </a:rPr>
              <a:t>Qua kênh liên lạc thứ nhất, A gửi cho B mã OTP nhận được qua kênh thứ hai để chứng minh tính sở hữu của A đối với kênh này.</a:t>
            </a:r>
            <a:endParaRPr lang="en-US" sz="2400" dirty="0">
              <a:latin typeface="Abadi" panose="020B0604020104020204" pitchFamily="34" charset="0"/>
            </a:endParaRPr>
          </a:p>
        </p:txBody>
      </p:sp>
      <p:sp>
        <p:nvSpPr>
          <p:cNvPr id="9" name="Text 3">
            <a:extLst>
              <a:ext uri="{FF2B5EF4-FFF2-40B4-BE49-F238E27FC236}">
                <a16:creationId xmlns:a16="http://schemas.microsoft.com/office/drawing/2014/main" id="{2C7FE899-F869-A579-DE02-B6CD630DB982}"/>
              </a:ext>
            </a:extLst>
          </p:cNvPr>
          <p:cNvSpPr/>
          <p:nvPr/>
        </p:nvSpPr>
        <p:spPr>
          <a:xfrm>
            <a:off x="8571071" y="5349478"/>
            <a:ext cx="2835235" cy="354330"/>
          </a:xfrm>
          <a:prstGeom prst="rect">
            <a:avLst/>
          </a:prstGeom>
          <a:noFill/>
          <a:ln/>
        </p:spPr>
        <p:txBody>
          <a:bodyPr wrap="none" lIns="0" tIns="0" rIns="0" bIns="0" rtlCol="0" anchor="t"/>
          <a:lstStyle/>
          <a:p>
            <a:pPr marL="0" indent="0">
              <a:lnSpc>
                <a:spcPts val="2750"/>
              </a:lnSpc>
              <a:buNone/>
            </a:pPr>
            <a:r>
              <a:rPr lang="en-US" sz="3200" b="1" dirty="0">
                <a:solidFill>
                  <a:srgbClr val="F94CAF"/>
                </a:solidFill>
                <a:latin typeface="Arial" panose="020B0604020202020204" pitchFamily="34" charset="0"/>
                <a:ea typeface="Inconsolata Bold" pitchFamily="34" charset="-122"/>
                <a:cs typeface="Arial" panose="020B0604020202020204" pitchFamily="34" charset="0"/>
              </a:rPr>
              <a:t>Bước 4</a:t>
            </a:r>
            <a:endParaRPr lang="en-US" sz="3200" dirty="0">
              <a:latin typeface="Abadi" panose="020B0604020104020204" pitchFamily="34" charset="0"/>
            </a:endParaRPr>
          </a:p>
        </p:txBody>
      </p:sp>
      <p:sp>
        <p:nvSpPr>
          <p:cNvPr id="10" name="Text 4">
            <a:extLst>
              <a:ext uri="{FF2B5EF4-FFF2-40B4-BE49-F238E27FC236}">
                <a16:creationId xmlns:a16="http://schemas.microsoft.com/office/drawing/2014/main" id="{15E5AB14-8208-9C53-919C-4A52107A5313}"/>
              </a:ext>
            </a:extLst>
          </p:cNvPr>
          <p:cNvSpPr/>
          <p:nvPr/>
        </p:nvSpPr>
        <p:spPr>
          <a:xfrm>
            <a:off x="8571071" y="5930622"/>
            <a:ext cx="5406185" cy="725805"/>
          </a:xfrm>
          <a:prstGeom prst="rect">
            <a:avLst/>
          </a:prstGeom>
          <a:noFill/>
          <a:ln/>
        </p:spPr>
        <p:txBody>
          <a:bodyPr wrap="square" lIns="0" tIns="0" rIns="0" bIns="0" rtlCol="0" anchor="t"/>
          <a:lstStyle/>
          <a:p>
            <a:pPr marL="0" indent="0">
              <a:lnSpc>
                <a:spcPts val="2850"/>
              </a:lnSpc>
              <a:buNone/>
            </a:pPr>
            <a:r>
              <a:rPr lang="en-US" sz="2400" dirty="0">
                <a:solidFill>
                  <a:srgbClr val="DAD1E6"/>
                </a:solidFill>
                <a:latin typeface="Arial" panose="020B0604020202020204" pitchFamily="34" charset="0"/>
                <a:ea typeface="Fira Sans" pitchFamily="34" charset="-122"/>
                <a:cs typeface="Arial" panose="020B0604020202020204" pitchFamily="34" charset="0"/>
              </a:rPr>
              <a:t>B so sánh OTP nhận được từ A (qua kênh liên lạc thứ nhất) với OTP đã gửi và đưa ra kết quả xác thực.</a:t>
            </a:r>
            <a:endParaRPr lang="en-US" sz="2400" dirty="0">
              <a:latin typeface="Abadi" panose="020B0604020104020204" pitchFamily="34" charset="0"/>
            </a:endParaRPr>
          </a:p>
        </p:txBody>
      </p:sp>
      <p:sp>
        <p:nvSpPr>
          <p:cNvPr id="11" name="Hình chữ nhật 10">
            <a:extLst>
              <a:ext uri="{FF2B5EF4-FFF2-40B4-BE49-F238E27FC236}">
                <a16:creationId xmlns:a16="http://schemas.microsoft.com/office/drawing/2014/main" id="{886DD6BA-479F-0675-A5BA-20FA354CB614}"/>
              </a:ext>
            </a:extLst>
          </p:cNvPr>
          <p:cNvSpPr/>
          <p:nvPr/>
        </p:nvSpPr>
        <p:spPr>
          <a:xfrm>
            <a:off x="12763500" y="7662559"/>
            <a:ext cx="1866900" cy="567041"/>
          </a:xfrm>
          <a:prstGeom prst="rect">
            <a:avLst/>
          </a:prstGeom>
          <a:solidFill>
            <a:srgbClr val="0A0B21"/>
          </a:solidFill>
          <a:ln>
            <a:solidFill>
              <a:srgbClr val="0A0B2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414015" y="605439"/>
            <a:ext cx="11802369" cy="1417558"/>
          </a:xfrm>
          <a:prstGeom prst="rect">
            <a:avLst/>
          </a:prstGeom>
          <a:noFill/>
          <a:ln/>
        </p:spPr>
        <p:txBody>
          <a:bodyPr wrap="square" lIns="0" tIns="0" rIns="0" bIns="0" rtlCol="0" anchor="t"/>
          <a:lstStyle/>
          <a:p>
            <a:pPr marL="0" indent="0">
              <a:lnSpc>
                <a:spcPts val="5550"/>
              </a:lnSpc>
              <a:buNone/>
            </a:pPr>
            <a:r>
              <a:rPr lang="en-US" sz="4450" b="1" dirty="0">
                <a:solidFill>
                  <a:srgbClr val="F94CAF"/>
                </a:solidFill>
                <a:latin typeface="Arial" panose="020B0604020202020204" pitchFamily="34" charset="0"/>
                <a:ea typeface="Inconsolata Bold" pitchFamily="34" charset="-122"/>
                <a:cs typeface="Arial" panose="020B0604020202020204" pitchFamily="34" charset="0"/>
              </a:rPr>
              <a:t>Sinh số ngẫu nhiên theo NIST SP 800-90A</a:t>
            </a:r>
            <a:endParaRPr lang="en-US" sz="4450" dirty="0">
              <a:latin typeface="Abadi" panose="020B0604020104020204" pitchFamily="34" charset="0"/>
            </a:endParaRPr>
          </a:p>
        </p:txBody>
      </p:sp>
      <p:sp>
        <p:nvSpPr>
          <p:cNvPr id="4" name="Shape 1"/>
          <p:cNvSpPr/>
          <p:nvPr/>
        </p:nvSpPr>
        <p:spPr>
          <a:xfrm>
            <a:off x="743961" y="2343039"/>
            <a:ext cx="510302" cy="510302"/>
          </a:xfrm>
          <a:prstGeom prst="roundRect">
            <a:avLst>
              <a:gd name="adj" fmla="val 6667"/>
            </a:avLst>
          </a:prstGeom>
          <a:solidFill>
            <a:srgbClr val="433550"/>
          </a:solidFill>
          <a:ln/>
        </p:spPr>
      </p:sp>
      <p:sp>
        <p:nvSpPr>
          <p:cNvPr id="5" name="Text 2"/>
          <p:cNvSpPr/>
          <p:nvPr/>
        </p:nvSpPr>
        <p:spPr>
          <a:xfrm>
            <a:off x="913982" y="2428050"/>
            <a:ext cx="170140" cy="340281"/>
          </a:xfrm>
          <a:prstGeom prst="rect">
            <a:avLst/>
          </a:prstGeom>
          <a:noFill/>
          <a:ln/>
        </p:spPr>
        <p:txBody>
          <a:bodyPr wrap="none" lIns="0" tIns="0" rIns="0" bIns="0" rtlCol="0" anchor="t"/>
          <a:lstStyle/>
          <a:p>
            <a:pPr marL="0" indent="0" algn="ctr">
              <a:lnSpc>
                <a:spcPts val="2650"/>
              </a:lnSpc>
              <a:buNone/>
            </a:pPr>
            <a:r>
              <a:rPr lang="en-US" sz="2650" b="1" dirty="0">
                <a:solidFill>
                  <a:srgbClr val="DAD1E6"/>
                </a:solidFill>
                <a:latin typeface="Arial" panose="020B0604020202020204" pitchFamily="34" charset="0"/>
                <a:ea typeface="Inconsolata Bold" pitchFamily="34" charset="-122"/>
                <a:cs typeface="Arial" panose="020B0604020202020204" pitchFamily="34" charset="0"/>
              </a:rPr>
              <a:t>1</a:t>
            </a:r>
            <a:endParaRPr lang="en-US" sz="2650" dirty="0">
              <a:latin typeface="Abadi" panose="020B0604020104020204" pitchFamily="34" charset="0"/>
            </a:endParaRPr>
          </a:p>
        </p:txBody>
      </p:sp>
      <p:sp>
        <p:nvSpPr>
          <p:cNvPr id="6" name="Text 3"/>
          <p:cNvSpPr/>
          <p:nvPr/>
        </p:nvSpPr>
        <p:spPr>
          <a:xfrm>
            <a:off x="1481077" y="2343039"/>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DAD1E6"/>
                </a:solidFill>
                <a:latin typeface="Arial" panose="020B0604020202020204" pitchFamily="34" charset="0"/>
                <a:ea typeface="Inconsolata Bold" pitchFamily="34" charset="-122"/>
                <a:cs typeface="Arial" panose="020B0604020202020204" pitchFamily="34" charset="0"/>
              </a:rPr>
              <a:t>Khuyến nghị NIST SP 800-90A</a:t>
            </a:r>
            <a:endParaRPr lang="en-US" sz="2200" dirty="0">
              <a:latin typeface="Abadi" panose="020B0604020104020204" pitchFamily="34" charset="0"/>
            </a:endParaRPr>
          </a:p>
        </p:txBody>
      </p:sp>
      <p:sp>
        <p:nvSpPr>
          <p:cNvPr id="7" name="Text 4"/>
          <p:cNvSpPr/>
          <p:nvPr/>
        </p:nvSpPr>
        <p:spPr>
          <a:xfrm>
            <a:off x="1481077" y="3187788"/>
            <a:ext cx="4059230" cy="3266123"/>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Arial" panose="020B0604020202020204" pitchFamily="34" charset="0"/>
                <a:ea typeface="Fira Sans" pitchFamily="34" charset="-122"/>
                <a:cs typeface="Arial" panose="020B0604020202020204" pitchFamily="34" charset="0"/>
              </a:rPr>
              <a:t>Khuyến nghị này giới thiệu kỹ thuật để tạo ra các bits ngẫu nhiên sau đó có thể được sử dụng trực tiếp hoặc chuyển đổi sang số ngẫu nhiên khi các giá trị ngẫu nhiên được yêu cầu để sử dụng trong các ứng dụng mật mã.</a:t>
            </a:r>
            <a:endParaRPr lang="en-US" sz="1750" dirty="0">
              <a:latin typeface="Abadi" panose="020B0604020104020204" pitchFamily="34" charset="0"/>
            </a:endParaRPr>
          </a:p>
        </p:txBody>
      </p:sp>
      <p:sp>
        <p:nvSpPr>
          <p:cNvPr id="8" name="Shape 5"/>
          <p:cNvSpPr/>
          <p:nvPr/>
        </p:nvSpPr>
        <p:spPr>
          <a:xfrm>
            <a:off x="743961" y="5771846"/>
            <a:ext cx="510302" cy="510302"/>
          </a:xfrm>
          <a:prstGeom prst="roundRect">
            <a:avLst>
              <a:gd name="adj" fmla="val 6667"/>
            </a:avLst>
          </a:prstGeom>
          <a:solidFill>
            <a:srgbClr val="433550"/>
          </a:solidFill>
          <a:ln/>
        </p:spPr>
      </p:sp>
      <p:sp>
        <p:nvSpPr>
          <p:cNvPr id="9" name="Text 6"/>
          <p:cNvSpPr/>
          <p:nvPr/>
        </p:nvSpPr>
        <p:spPr>
          <a:xfrm>
            <a:off x="913982" y="5856857"/>
            <a:ext cx="235894" cy="340281"/>
          </a:xfrm>
          <a:prstGeom prst="rect">
            <a:avLst/>
          </a:prstGeom>
          <a:noFill/>
          <a:ln/>
        </p:spPr>
        <p:txBody>
          <a:bodyPr wrap="none" lIns="0" tIns="0" rIns="0" bIns="0" rtlCol="0" anchor="t"/>
          <a:lstStyle/>
          <a:p>
            <a:pPr marL="0" indent="0" algn="ctr">
              <a:lnSpc>
                <a:spcPts val="2650"/>
              </a:lnSpc>
              <a:buNone/>
            </a:pPr>
            <a:r>
              <a:rPr lang="en-US" sz="2650" b="1" dirty="0">
                <a:solidFill>
                  <a:srgbClr val="DAD1E6"/>
                </a:solidFill>
                <a:latin typeface="Arial" panose="020B0604020202020204" pitchFamily="34" charset="0"/>
                <a:ea typeface="Inconsolata Bold" pitchFamily="34" charset="-122"/>
                <a:cs typeface="Arial" panose="020B0604020202020204" pitchFamily="34" charset="0"/>
              </a:rPr>
              <a:t>2</a:t>
            </a:r>
            <a:endParaRPr lang="en-US" sz="2650" dirty="0">
              <a:latin typeface="Abadi" panose="020B0604020104020204" pitchFamily="34" charset="0"/>
            </a:endParaRPr>
          </a:p>
        </p:txBody>
      </p:sp>
      <p:sp>
        <p:nvSpPr>
          <p:cNvPr id="10" name="Text 7"/>
          <p:cNvSpPr/>
          <p:nvPr/>
        </p:nvSpPr>
        <p:spPr>
          <a:xfrm>
            <a:off x="1524619" y="5829902"/>
            <a:ext cx="3930965"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Arial" panose="020B0604020202020204" pitchFamily="34" charset="0"/>
                <a:ea typeface="Inconsolata Bold" pitchFamily="34" charset="-122"/>
                <a:cs typeface="Arial" panose="020B0604020202020204" pitchFamily="34" charset="0"/>
              </a:rPr>
              <a:t>DRBG Mechanism</a:t>
            </a:r>
            <a:endParaRPr lang="en-US" sz="2200" dirty="0">
              <a:latin typeface="Abadi" panose="020B0604020104020204" pitchFamily="34" charset="0"/>
            </a:endParaRPr>
          </a:p>
        </p:txBody>
      </p:sp>
      <p:sp>
        <p:nvSpPr>
          <p:cNvPr id="11" name="Text 8"/>
          <p:cNvSpPr/>
          <p:nvPr/>
        </p:nvSpPr>
        <p:spPr>
          <a:xfrm>
            <a:off x="1481077" y="6262265"/>
            <a:ext cx="4059230" cy="2177415"/>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Arial" panose="020B0604020202020204" pitchFamily="34" charset="0"/>
                <a:ea typeface="Fira Sans" pitchFamily="34" charset="-122"/>
                <a:cs typeface="Arial" panose="020B0604020202020204" pitchFamily="34" charset="0"/>
              </a:rPr>
              <a:t>DRBG Mechanism có 5 hàm chức năng khác nhau. Các hàm này đóng các vai trò khác nhau trong các thao tác lên nội trạng thái của DRBG.</a:t>
            </a:r>
            <a:endParaRPr lang="en-US" sz="1750" dirty="0">
              <a:latin typeface="Abadi" panose="020B0604020104020204" pitchFamily="34" charset="0"/>
            </a:endParaRPr>
          </a:p>
        </p:txBody>
      </p:sp>
      <p:pic>
        <p:nvPicPr>
          <p:cNvPr id="12" name="Hình ảnh 11">
            <a:extLst>
              <a:ext uri="{FF2B5EF4-FFF2-40B4-BE49-F238E27FC236}">
                <a16:creationId xmlns:a16="http://schemas.microsoft.com/office/drawing/2014/main" id="{982F0FA6-3B71-18F6-578D-B6A94A2971DA}"/>
              </a:ext>
            </a:extLst>
          </p:cNvPr>
          <p:cNvPicPr>
            <a:picLocks noChangeAspect="1"/>
          </p:cNvPicPr>
          <p:nvPr/>
        </p:nvPicPr>
        <p:blipFill>
          <a:blip r:embed="rId3"/>
          <a:stretch>
            <a:fillRect/>
          </a:stretch>
        </p:blipFill>
        <p:spPr>
          <a:xfrm>
            <a:off x="6139918" y="2635275"/>
            <a:ext cx="8163319" cy="468144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ình chữ nhật 9">
            <a:extLst>
              <a:ext uri="{FF2B5EF4-FFF2-40B4-BE49-F238E27FC236}">
                <a16:creationId xmlns:a16="http://schemas.microsoft.com/office/drawing/2014/main" id="{18F5BE11-743E-106E-71CF-7252F23976E1}"/>
              </a:ext>
            </a:extLst>
          </p:cNvPr>
          <p:cNvSpPr/>
          <p:nvPr/>
        </p:nvSpPr>
        <p:spPr>
          <a:xfrm>
            <a:off x="12763500" y="7690144"/>
            <a:ext cx="1866900" cy="567041"/>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Image 0" descr="preencoded.png"/>
          <p:cNvPicPr>
            <a:picLocks noChangeAspect="1"/>
          </p:cNvPicPr>
          <p:nvPr/>
        </p:nvPicPr>
        <p:blipFill>
          <a:blip r:embed="rId3"/>
          <a:stretch>
            <a:fillRect/>
          </a:stretch>
        </p:blipFill>
        <p:spPr>
          <a:xfrm>
            <a:off x="0" y="0"/>
            <a:ext cx="3888011" cy="8229600"/>
          </a:xfrm>
          <a:prstGeom prst="rect">
            <a:avLst/>
          </a:prstGeom>
        </p:spPr>
      </p:pic>
      <p:sp>
        <p:nvSpPr>
          <p:cNvPr id="3" name="Text 0"/>
          <p:cNvSpPr/>
          <p:nvPr/>
        </p:nvSpPr>
        <p:spPr>
          <a:xfrm>
            <a:off x="4775200" y="253683"/>
            <a:ext cx="9677400" cy="1417558"/>
          </a:xfrm>
          <a:prstGeom prst="rect">
            <a:avLst/>
          </a:prstGeom>
          <a:noFill/>
          <a:ln/>
        </p:spPr>
        <p:txBody>
          <a:bodyPr wrap="square" lIns="0" tIns="0" rIns="0" bIns="0" rtlCol="0" anchor="t"/>
          <a:lstStyle/>
          <a:p>
            <a:pPr>
              <a:lnSpc>
                <a:spcPts val="5550"/>
              </a:lnSpc>
            </a:pPr>
            <a:r>
              <a:rPr lang="vi-VN" sz="4800" b="1" dirty="0">
                <a:solidFill>
                  <a:srgbClr val="C6BFEE"/>
                </a:solidFill>
              </a:rPr>
              <a:t>3. Thuật toán sinh OTP phổ biến</a:t>
            </a:r>
          </a:p>
          <a:p>
            <a:pPr marL="0" indent="0">
              <a:lnSpc>
                <a:spcPts val="5550"/>
              </a:lnSpc>
              <a:buNone/>
            </a:pPr>
            <a:endParaRPr lang="en-US" sz="4450" dirty="0">
              <a:latin typeface="Abadi" panose="020B0604020104020204" pitchFamily="34" charset="0"/>
            </a:endParaRPr>
          </a:p>
        </p:txBody>
      </p:sp>
      <p:sp>
        <p:nvSpPr>
          <p:cNvPr id="9" name="Hộp Văn bản 8">
            <a:extLst>
              <a:ext uri="{FF2B5EF4-FFF2-40B4-BE49-F238E27FC236}">
                <a16:creationId xmlns:a16="http://schemas.microsoft.com/office/drawing/2014/main" id="{455A3A9E-DBA5-6C61-D142-61A37647CDCC}"/>
              </a:ext>
            </a:extLst>
          </p:cNvPr>
          <p:cNvSpPr txBox="1"/>
          <p:nvPr/>
        </p:nvSpPr>
        <p:spPr>
          <a:xfrm>
            <a:off x="3888011" y="1428691"/>
            <a:ext cx="10831291" cy="3901837"/>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vi-VN" sz="2400" b="1" dirty="0">
                <a:solidFill>
                  <a:srgbClr val="DAD8E9"/>
                </a:solidFill>
              </a:rPr>
              <a:t>HOTP (HMAC-</a:t>
            </a:r>
            <a:r>
              <a:rPr lang="vi-VN" sz="2400" b="1" dirty="0" err="1">
                <a:solidFill>
                  <a:srgbClr val="DAD8E9"/>
                </a:solidFill>
              </a:rPr>
              <a:t>Based</a:t>
            </a:r>
            <a:r>
              <a:rPr lang="vi-VN" sz="2400" b="1" dirty="0">
                <a:solidFill>
                  <a:srgbClr val="DAD8E9"/>
                </a:solidFill>
              </a:rPr>
              <a:t> </a:t>
            </a:r>
            <a:r>
              <a:rPr lang="vi-VN" sz="2400" b="1" dirty="0" err="1">
                <a:solidFill>
                  <a:srgbClr val="DAD8E9"/>
                </a:solidFill>
              </a:rPr>
              <a:t>One-Time</a:t>
            </a:r>
            <a:r>
              <a:rPr lang="vi-VN" sz="2400" b="1" dirty="0">
                <a:solidFill>
                  <a:srgbClr val="DAD8E9"/>
                </a:solidFill>
              </a:rPr>
              <a:t> </a:t>
            </a:r>
            <a:r>
              <a:rPr lang="vi-VN" sz="2400" b="1" dirty="0" err="1">
                <a:solidFill>
                  <a:srgbClr val="DAD8E9"/>
                </a:solidFill>
              </a:rPr>
              <a:t>Password</a:t>
            </a:r>
            <a:r>
              <a:rPr lang="vi-VN" sz="2400" b="1" dirty="0">
                <a:solidFill>
                  <a:srgbClr val="DAD8E9"/>
                </a:solidFill>
              </a:rPr>
              <a:t> </a:t>
            </a:r>
            <a:r>
              <a:rPr lang="vi-VN" sz="2400" b="1" dirty="0" err="1">
                <a:solidFill>
                  <a:srgbClr val="DAD8E9"/>
                </a:solidFill>
              </a:rPr>
              <a:t>Algorithm</a:t>
            </a:r>
            <a:r>
              <a:rPr lang="vi-VN" sz="2400" b="1" dirty="0">
                <a:solidFill>
                  <a:srgbClr val="DAD8E9"/>
                </a:solidFill>
              </a:rPr>
              <a:t>): </a:t>
            </a:r>
            <a:r>
              <a:rPr lang="vi-VN" sz="2400" dirty="0">
                <a:solidFill>
                  <a:srgbClr val="DAD8E9"/>
                </a:solidFill>
              </a:rPr>
              <a:t>Dựa trên bộ đếm được đồng bộ giữa hai bên.</a:t>
            </a:r>
          </a:p>
          <a:p>
            <a:pPr marL="800100" lvl="1" indent="-342900">
              <a:lnSpc>
                <a:spcPct val="150000"/>
              </a:lnSpc>
              <a:buFont typeface="Arial" panose="020B0604020202020204" pitchFamily="34" charset="0"/>
              <a:buChar char="•"/>
            </a:pPr>
            <a:r>
              <a:rPr lang="vi-VN" sz="2400" b="1" dirty="0">
                <a:solidFill>
                  <a:srgbClr val="DAD8E9"/>
                </a:solidFill>
              </a:rPr>
              <a:t>Công thức</a:t>
            </a:r>
            <a:r>
              <a:rPr lang="vi-VN" sz="2400" dirty="0">
                <a:solidFill>
                  <a:srgbClr val="DAD8E9"/>
                </a:solidFill>
              </a:rPr>
              <a:t>: HOTP(K,C)=</a:t>
            </a:r>
            <a:r>
              <a:rPr lang="vi-VN" sz="2400" dirty="0" err="1">
                <a:solidFill>
                  <a:srgbClr val="DAD8E9"/>
                </a:solidFill>
              </a:rPr>
              <a:t>Truncate</a:t>
            </a:r>
            <a:r>
              <a:rPr lang="vi-VN" sz="2400" dirty="0">
                <a:solidFill>
                  <a:srgbClr val="DAD8E9"/>
                </a:solidFill>
              </a:rPr>
              <a:t>(HMAC_SHA1(K,C))HOTP(K, C) = </a:t>
            </a:r>
            <a:r>
              <a:rPr lang="vi-VN" sz="2400" dirty="0" err="1">
                <a:solidFill>
                  <a:srgbClr val="DAD8E9"/>
                </a:solidFill>
              </a:rPr>
              <a:t>Truncate</a:t>
            </a:r>
            <a:r>
              <a:rPr lang="vi-VN" sz="2400" dirty="0">
                <a:solidFill>
                  <a:srgbClr val="DAD8E9"/>
                </a:solidFill>
              </a:rPr>
              <a:t>(HMAC\_SHA1(K,C))HOTP(K,C)=</a:t>
            </a:r>
            <a:r>
              <a:rPr lang="vi-VN" sz="2400" dirty="0" err="1">
                <a:solidFill>
                  <a:srgbClr val="DAD8E9"/>
                </a:solidFill>
              </a:rPr>
              <a:t>Truncate</a:t>
            </a:r>
            <a:r>
              <a:rPr lang="vi-VN" sz="2400" dirty="0">
                <a:solidFill>
                  <a:srgbClr val="DAD8E9"/>
                </a:solidFill>
              </a:rPr>
              <a:t>(HMAC_SHA1(K,C))</a:t>
            </a:r>
          </a:p>
          <a:p>
            <a:pPr marL="800100" lvl="1" indent="-342900">
              <a:lnSpc>
                <a:spcPct val="150000"/>
              </a:lnSpc>
              <a:buFont typeface="Arial" panose="020B0604020202020204" pitchFamily="34" charset="0"/>
              <a:buChar char="•"/>
            </a:pPr>
            <a:r>
              <a:rPr lang="vi-VN" sz="2400" b="1" dirty="0">
                <a:solidFill>
                  <a:srgbClr val="DAD8E9"/>
                </a:solidFill>
              </a:rPr>
              <a:t>Ưu điểm</a:t>
            </a:r>
            <a:r>
              <a:rPr lang="vi-VN" sz="2400" dirty="0">
                <a:solidFill>
                  <a:srgbClr val="DAD8E9"/>
                </a:solidFill>
              </a:rPr>
              <a:t>: An toàn nhờ sử dụng HMAC-SHA1. Mật khẩu OTP không bị lặp lại.</a:t>
            </a:r>
          </a:p>
          <a:p>
            <a:pPr marL="800100" lvl="1" indent="-342900">
              <a:lnSpc>
                <a:spcPct val="150000"/>
              </a:lnSpc>
              <a:buFont typeface="Arial" panose="020B0604020202020204" pitchFamily="34" charset="0"/>
              <a:buChar char="•"/>
            </a:pPr>
            <a:r>
              <a:rPr lang="vi-VN" sz="2400" b="1" dirty="0">
                <a:solidFill>
                  <a:srgbClr val="DAD8E9"/>
                </a:solidFill>
              </a:rPr>
              <a:t>Nhược điểm</a:t>
            </a:r>
            <a:r>
              <a:rPr lang="vi-VN" sz="2400" dirty="0">
                <a:solidFill>
                  <a:srgbClr val="DAD8E9"/>
                </a:solidFill>
              </a:rPr>
              <a:t>: Bộ đếm dễ mất đồng bộ nếu sử dụng sai quy trình.</a:t>
            </a:r>
          </a:p>
        </p:txBody>
      </p:sp>
      <p:pic>
        <p:nvPicPr>
          <p:cNvPr id="4" name="Hình ảnh 3">
            <a:extLst>
              <a:ext uri="{FF2B5EF4-FFF2-40B4-BE49-F238E27FC236}">
                <a16:creationId xmlns:a16="http://schemas.microsoft.com/office/drawing/2014/main" id="{AAC5F87B-D288-8558-ACA2-D5538DF74CC2}"/>
              </a:ext>
            </a:extLst>
          </p:cNvPr>
          <p:cNvPicPr>
            <a:picLocks noChangeAspect="1"/>
          </p:cNvPicPr>
          <p:nvPr/>
        </p:nvPicPr>
        <p:blipFill>
          <a:blip r:embed="rId4"/>
          <a:stretch>
            <a:fillRect/>
          </a:stretch>
        </p:blipFill>
        <p:spPr>
          <a:xfrm>
            <a:off x="5104044" y="5506499"/>
            <a:ext cx="8069344" cy="254712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57005"/>
            <a:ext cx="7087195"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Arial" panose="020B0604020202020204" pitchFamily="34" charset="0"/>
                <a:ea typeface="Inconsolata Bold" pitchFamily="34" charset="-122"/>
                <a:cs typeface="Arial" panose="020B0604020202020204" pitchFamily="34" charset="0"/>
              </a:rPr>
              <a:t>Phân tích thuật toán HOTP</a:t>
            </a:r>
            <a:endParaRPr lang="en-US" sz="4450" dirty="0">
              <a:latin typeface="Abadi" panose="020B0604020104020204" pitchFamily="34" charset="0"/>
            </a:endParaRPr>
          </a:p>
        </p:txBody>
      </p:sp>
      <p:pic>
        <p:nvPicPr>
          <p:cNvPr id="3" name="Image 0" descr="preencoded.png"/>
          <p:cNvPicPr>
            <a:picLocks noChangeAspect="1"/>
          </p:cNvPicPr>
          <p:nvPr/>
        </p:nvPicPr>
        <p:blipFill>
          <a:blip r:embed="rId3"/>
          <a:stretch>
            <a:fillRect/>
          </a:stretch>
        </p:blipFill>
        <p:spPr>
          <a:xfrm>
            <a:off x="2978348" y="2678906"/>
            <a:ext cx="2152055" cy="1306949"/>
          </a:xfrm>
          <a:prstGeom prst="rect">
            <a:avLst/>
          </a:prstGeom>
        </p:spPr>
      </p:pic>
      <p:sp>
        <p:nvSpPr>
          <p:cNvPr id="4" name="Text 1"/>
          <p:cNvSpPr/>
          <p:nvPr/>
        </p:nvSpPr>
        <p:spPr>
          <a:xfrm>
            <a:off x="3983474" y="3267551"/>
            <a:ext cx="141803" cy="453509"/>
          </a:xfrm>
          <a:prstGeom prst="rect">
            <a:avLst/>
          </a:prstGeom>
          <a:noFill/>
          <a:ln/>
        </p:spPr>
        <p:txBody>
          <a:bodyPr wrap="none" lIns="0" tIns="0" rIns="0" bIns="0" rtlCol="0" anchor="t"/>
          <a:lstStyle/>
          <a:p>
            <a:pPr marL="0" indent="0" algn="ctr">
              <a:lnSpc>
                <a:spcPts val="3550"/>
              </a:lnSpc>
              <a:buNone/>
            </a:pPr>
            <a:r>
              <a:rPr lang="en-US" sz="2200" b="1" dirty="0">
                <a:solidFill>
                  <a:srgbClr val="DAD1E6"/>
                </a:solidFill>
                <a:latin typeface="Arial" panose="020B0604020202020204" pitchFamily="34" charset="0"/>
                <a:ea typeface="Inconsolata Bold" pitchFamily="34" charset="-122"/>
                <a:cs typeface="Arial" panose="020B0604020202020204" pitchFamily="34" charset="0"/>
              </a:rPr>
              <a:t>1</a:t>
            </a:r>
            <a:endParaRPr lang="en-US" sz="2200" dirty="0">
              <a:latin typeface="Abadi" panose="020B0604020104020204" pitchFamily="34" charset="0"/>
            </a:endParaRPr>
          </a:p>
        </p:txBody>
      </p:sp>
      <p:sp>
        <p:nvSpPr>
          <p:cNvPr id="5" name="Text 2"/>
          <p:cNvSpPr/>
          <p:nvPr/>
        </p:nvSpPr>
        <p:spPr>
          <a:xfrm>
            <a:off x="5357217" y="2905720"/>
            <a:ext cx="2835235" cy="354330"/>
          </a:xfrm>
          <a:prstGeom prst="rect">
            <a:avLst/>
          </a:prstGeom>
          <a:noFill/>
          <a:ln/>
        </p:spPr>
        <p:txBody>
          <a:bodyPr wrap="none" lIns="0" tIns="0" rIns="0" bIns="0" rtlCol="0" anchor="t"/>
          <a:lstStyle/>
          <a:p>
            <a:pPr marL="0" indent="0" algn="l">
              <a:lnSpc>
                <a:spcPts val="2750"/>
              </a:lnSpc>
              <a:buNone/>
            </a:pPr>
            <a:r>
              <a:rPr lang="en-US" sz="3200" b="1" dirty="0">
                <a:solidFill>
                  <a:srgbClr val="DAD1E6"/>
                </a:solidFill>
                <a:latin typeface="Arial" panose="020B0604020202020204" pitchFamily="34" charset="0"/>
                <a:ea typeface="Inconsolata Bold" pitchFamily="34" charset="-122"/>
                <a:cs typeface="Arial" panose="020B0604020202020204" pitchFamily="34" charset="0"/>
              </a:rPr>
              <a:t>HMAC_SHA-1</a:t>
            </a:r>
            <a:endParaRPr lang="en-US" sz="3200" dirty="0">
              <a:latin typeface="Abadi" panose="020B0604020104020204" pitchFamily="34" charset="0"/>
            </a:endParaRPr>
          </a:p>
        </p:txBody>
      </p:sp>
      <p:sp>
        <p:nvSpPr>
          <p:cNvPr id="6" name="Text 3"/>
          <p:cNvSpPr/>
          <p:nvPr/>
        </p:nvSpPr>
        <p:spPr>
          <a:xfrm>
            <a:off x="5357217" y="3396139"/>
            <a:ext cx="4029075" cy="362903"/>
          </a:xfrm>
          <a:prstGeom prst="rect">
            <a:avLst/>
          </a:prstGeom>
          <a:noFill/>
          <a:ln/>
        </p:spPr>
        <p:txBody>
          <a:bodyPr wrap="none" lIns="0" tIns="0" rIns="0" bIns="0" rtlCol="0" anchor="t"/>
          <a:lstStyle/>
          <a:p>
            <a:pPr marL="0" indent="0" algn="l">
              <a:lnSpc>
                <a:spcPts val="2850"/>
              </a:lnSpc>
              <a:buNone/>
            </a:pPr>
            <a:r>
              <a:rPr lang="en-US" sz="2400" dirty="0">
                <a:solidFill>
                  <a:srgbClr val="DAD1E6"/>
                </a:solidFill>
                <a:latin typeface="Arial" panose="020B0604020202020204" pitchFamily="34" charset="0"/>
                <a:ea typeface="Fira Sans" pitchFamily="34" charset="-122"/>
                <a:cs typeface="Arial" panose="020B0604020202020204" pitchFamily="34" charset="0"/>
              </a:rPr>
              <a:t>Hàm tính toán dựa trên HMAC và SHA-1.</a:t>
            </a:r>
            <a:endParaRPr lang="en-US" sz="2400" dirty="0">
              <a:latin typeface="Abadi" panose="020B0604020104020204" pitchFamily="34" charset="0"/>
            </a:endParaRPr>
          </a:p>
        </p:txBody>
      </p:sp>
      <p:sp>
        <p:nvSpPr>
          <p:cNvPr id="7" name="Shape 4"/>
          <p:cNvSpPr/>
          <p:nvPr/>
        </p:nvSpPr>
        <p:spPr>
          <a:xfrm>
            <a:off x="5187077" y="3998952"/>
            <a:ext cx="8592860" cy="15240"/>
          </a:xfrm>
          <a:prstGeom prst="roundRect">
            <a:avLst>
              <a:gd name="adj" fmla="val 223256"/>
            </a:avLst>
          </a:prstGeom>
          <a:solidFill>
            <a:srgbClr val="5C4E69"/>
          </a:solidFill>
          <a:ln/>
        </p:spPr>
      </p:sp>
      <p:pic>
        <p:nvPicPr>
          <p:cNvPr id="8" name="Image 1" descr="preencoded.png"/>
          <p:cNvPicPr>
            <a:picLocks noChangeAspect="1"/>
          </p:cNvPicPr>
          <p:nvPr/>
        </p:nvPicPr>
        <p:blipFill>
          <a:blip r:embed="rId4"/>
          <a:stretch>
            <a:fillRect/>
          </a:stretch>
        </p:blipFill>
        <p:spPr>
          <a:xfrm>
            <a:off x="1902381" y="4042529"/>
            <a:ext cx="4304109" cy="1306949"/>
          </a:xfrm>
          <a:prstGeom prst="rect">
            <a:avLst/>
          </a:prstGeom>
        </p:spPr>
      </p:pic>
      <p:sp>
        <p:nvSpPr>
          <p:cNvPr id="9" name="Text 5"/>
          <p:cNvSpPr/>
          <p:nvPr/>
        </p:nvSpPr>
        <p:spPr>
          <a:xfrm>
            <a:off x="3983474" y="4469249"/>
            <a:ext cx="141803" cy="453509"/>
          </a:xfrm>
          <a:prstGeom prst="rect">
            <a:avLst/>
          </a:prstGeom>
          <a:noFill/>
          <a:ln/>
        </p:spPr>
        <p:txBody>
          <a:bodyPr wrap="none" lIns="0" tIns="0" rIns="0" bIns="0" rtlCol="0" anchor="t"/>
          <a:lstStyle/>
          <a:p>
            <a:pPr marL="0" indent="0" algn="ctr">
              <a:lnSpc>
                <a:spcPts val="3550"/>
              </a:lnSpc>
              <a:buNone/>
            </a:pPr>
            <a:r>
              <a:rPr lang="en-US" sz="2200" b="1" dirty="0">
                <a:solidFill>
                  <a:srgbClr val="DAD1E6"/>
                </a:solidFill>
                <a:latin typeface="Arial" panose="020B0604020202020204" pitchFamily="34" charset="0"/>
                <a:ea typeface="Inconsolata Bold" pitchFamily="34" charset="-122"/>
                <a:cs typeface="Arial" panose="020B0604020202020204" pitchFamily="34" charset="0"/>
              </a:rPr>
              <a:t>2</a:t>
            </a:r>
            <a:endParaRPr lang="en-US" sz="2200" dirty="0">
              <a:latin typeface="Abadi" panose="020B0604020104020204" pitchFamily="34" charset="0"/>
            </a:endParaRPr>
          </a:p>
        </p:txBody>
      </p:sp>
      <p:sp>
        <p:nvSpPr>
          <p:cNvPr id="10" name="Text 6"/>
          <p:cNvSpPr/>
          <p:nvPr/>
        </p:nvSpPr>
        <p:spPr>
          <a:xfrm>
            <a:off x="6433304" y="4269343"/>
            <a:ext cx="2835235" cy="354330"/>
          </a:xfrm>
          <a:prstGeom prst="rect">
            <a:avLst/>
          </a:prstGeom>
          <a:noFill/>
          <a:ln/>
        </p:spPr>
        <p:txBody>
          <a:bodyPr wrap="none" lIns="0" tIns="0" rIns="0" bIns="0" rtlCol="0" anchor="t"/>
          <a:lstStyle/>
          <a:p>
            <a:pPr marL="0" indent="0" algn="l">
              <a:lnSpc>
                <a:spcPts val="2750"/>
              </a:lnSpc>
              <a:buNone/>
            </a:pPr>
            <a:r>
              <a:rPr lang="en-US" sz="3200" b="1" dirty="0">
                <a:solidFill>
                  <a:srgbClr val="DAD1E6"/>
                </a:solidFill>
                <a:latin typeface="Arial" panose="020B0604020202020204" pitchFamily="34" charset="0"/>
                <a:ea typeface="Inconsolata Bold" pitchFamily="34" charset="-122"/>
                <a:cs typeface="Arial" panose="020B0604020202020204" pitchFamily="34" charset="0"/>
              </a:rPr>
              <a:t>Truncate</a:t>
            </a:r>
            <a:endParaRPr lang="en-US" sz="3200" dirty="0">
              <a:latin typeface="Abadi" panose="020B0604020104020204" pitchFamily="34" charset="0"/>
            </a:endParaRPr>
          </a:p>
        </p:txBody>
      </p:sp>
      <p:sp>
        <p:nvSpPr>
          <p:cNvPr id="11" name="Text 7"/>
          <p:cNvSpPr/>
          <p:nvPr/>
        </p:nvSpPr>
        <p:spPr>
          <a:xfrm>
            <a:off x="6433304" y="4759762"/>
            <a:ext cx="3188732" cy="362903"/>
          </a:xfrm>
          <a:prstGeom prst="rect">
            <a:avLst/>
          </a:prstGeom>
          <a:noFill/>
          <a:ln/>
        </p:spPr>
        <p:txBody>
          <a:bodyPr wrap="none" lIns="0" tIns="0" rIns="0" bIns="0" rtlCol="0" anchor="t"/>
          <a:lstStyle/>
          <a:p>
            <a:pPr marL="0" indent="0" algn="l">
              <a:lnSpc>
                <a:spcPts val="2850"/>
              </a:lnSpc>
              <a:buNone/>
            </a:pPr>
            <a:r>
              <a:rPr lang="en-US" sz="2400" dirty="0">
                <a:solidFill>
                  <a:srgbClr val="DAD1E6"/>
                </a:solidFill>
                <a:latin typeface="Arial" panose="020B0604020202020204" pitchFamily="34" charset="0"/>
                <a:ea typeface="Fira Sans" pitchFamily="34" charset="-122"/>
                <a:cs typeface="Arial" panose="020B0604020202020204" pitchFamily="34" charset="0"/>
              </a:rPr>
              <a:t>Tách chuỗi 160 bit thành 32 bit.</a:t>
            </a:r>
            <a:endParaRPr lang="en-US" sz="2400" dirty="0">
              <a:latin typeface="Abadi" panose="020B0604020104020204" pitchFamily="34" charset="0"/>
            </a:endParaRPr>
          </a:p>
        </p:txBody>
      </p:sp>
      <p:sp>
        <p:nvSpPr>
          <p:cNvPr id="12" name="Shape 8"/>
          <p:cNvSpPr/>
          <p:nvPr/>
        </p:nvSpPr>
        <p:spPr>
          <a:xfrm>
            <a:off x="6263164" y="5362575"/>
            <a:ext cx="7516773" cy="15240"/>
          </a:xfrm>
          <a:prstGeom prst="roundRect">
            <a:avLst>
              <a:gd name="adj" fmla="val 223256"/>
            </a:avLst>
          </a:prstGeom>
          <a:solidFill>
            <a:srgbClr val="5C4E69"/>
          </a:solidFill>
          <a:ln/>
        </p:spPr>
      </p:sp>
      <p:pic>
        <p:nvPicPr>
          <p:cNvPr id="13" name="Image 2" descr="preencoded.png"/>
          <p:cNvPicPr>
            <a:picLocks noChangeAspect="1"/>
          </p:cNvPicPr>
          <p:nvPr/>
        </p:nvPicPr>
        <p:blipFill>
          <a:blip r:embed="rId5"/>
          <a:stretch>
            <a:fillRect/>
          </a:stretch>
        </p:blipFill>
        <p:spPr>
          <a:xfrm>
            <a:off x="826294" y="5406152"/>
            <a:ext cx="6456164" cy="1306949"/>
          </a:xfrm>
          <a:prstGeom prst="rect">
            <a:avLst/>
          </a:prstGeom>
        </p:spPr>
      </p:pic>
      <p:sp>
        <p:nvSpPr>
          <p:cNvPr id="14" name="Text 9"/>
          <p:cNvSpPr/>
          <p:nvPr/>
        </p:nvSpPr>
        <p:spPr>
          <a:xfrm>
            <a:off x="3983355" y="5832872"/>
            <a:ext cx="141803" cy="453509"/>
          </a:xfrm>
          <a:prstGeom prst="rect">
            <a:avLst/>
          </a:prstGeom>
          <a:noFill/>
          <a:ln/>
        </p:spPr>
        <p:txBody>
          <a:bodyPr wrap="none" lIns="0" tIns="0" rIns="0" bIns="0" rtlCol="0" anchor="t"/>
          <a:lstStyle/>
          <a:p>
            <a:pPr marL="0" indent="0" algn="ctr">
              <a:lnSpc>
                <a:spcPts val="3550"/>
              </a:lnSpc>
              <a:buNone/>
            </a:pPr>
            <a:r>
              <a:rPr lang="en-US" sz="2200" b="1" dirty="0">
                <a:solidFill>
                  <a:srgbClr val="DAD1E6"/>
                </a:solidFill>
                <a:latin typeface="Arial" panose="020B0604020202020204" pitchFamily="34" charset="0"/>
                <a:ea typeface="Inconsolata Bold" pitchFamily="34" charset="-122"/>
                <a:cs typeface="Arial" panose="020B0604020202020204" pitchFamily="34" charset="0"/>
              </a:rPr>
              <a:t>3</a:t>
            </a:r>
            <a:endParaRPr lang="en-US" sz="2200" dirty="0">
              <a:latin typeface="Abadi" panose="020B0604020104020204" pitchFamily="34" charset="0"/>
            </a:endParaRPr>
          </a:p>
        </p:txBody>
      </p:sp>
      <p:sp>
        <p:nvSpPr>
          <p:cNvPr id="15" name="Text 10"/>
          <p:cNvSpPr/>
          <p:nvPr/>
        </p:nvSpPr>
        <p:spPr>
          <a:xfrm>
            <a:off x="7509272" y="5632966"/>
            <a:ext cx="2835235" cy="354330"/>
          </a:xfrm>
          <a:prstGeom prst="rect">
            <a:avLst/>
          </a:prstGeom>
          <a:noFill/>
          <a:ln/>
        </p:spPr>
        <p:txBody>
          <a:bodyPr wrap="none" lIns="0" tIns="0" rIns="0" bIns="0" rtlCol="0" anchor="t"/>
          <a:lstStyle/>
          <a:p>
            <a:pPr marL="0" indent="0" algn="l">
              <a:lnSpc>
                <a:spcPts val="2750"/>
              </a:lnSpc>
              <a:buNone/>
            </a:pPr>
            <a:r>
              <a:rPr lang="en-US" sz="3200" b="1" dirty="0">
                <a:solidFill>
                  <a:srgbClr val="DAD1E6"/>
                </a:solidFill>
                <a:latin typeface="Arial" panose="020B0604020202020204" pitchFamily="34" charset="0"/>
                <a:ea typeface="Inconsolata Bold" pitchFamily="34" charset="-122"/>
                <a:cs typeface="Arial" panose="020B0604020202020204" pitchFamily="34" charset="0"/>
              </a:rPr>
              <a:t>HOTPvalue</a:t>
            </a:r>
            <a:endParaRPr lang="en-US" sz="3200" dirty="0">
              <a:latin typeface="Abadi" panose="020B0604020104020204" pitchFamily="34" charset="0"/>
            </a:endParaRPr>
          </a:p>
        </p:txBody>
      </p:sp>
      <p:sp>
        <p:nvSpPr>
          <p:cNvPr id="16" name="Text 11"/>
          <p:cNvSpPr/>
          <p:nvPr/>
        </p:nvSpPr>
        <p:spPr>
          <a:xfrm>
            <a:off x="7509272" y="6123384"/>
            <a:ext cx="4619030" cy="362903"/>
          </a:xfrm>
          <a:prstGeom prst="rect">
            <a:avLst/>
          </a:prstGeom>
          <a:noFill/>
          <a:ln/>
        </p:spPr>
        <p:txBody>
          <a:bodyPr wrap="none" lIns="0" tIns="0" rIns="0" bIns="0" rtlCol="0" anchor="t"/>
          <a:lstStyle/>
          <a:p>
            <a:pPr marL="0" indent="0" algn="l">
              <a:lnSpc>
                <a:spcPts val="2850"/>
              </a:lnSpc>
              <a:buNone/>
            </a:pPr>
            <a:r>
              <a:rPr lang="en-US" sz="2400" dirty="0">
                <a:solidFill>
                  <a:srgbClr val="DAD1E6"/>
                </a:solidFill>
                <a:latin typeface="Arial" panose="020B0604020202020204" pitchFamily="34" charset="0"/>
                <a:ea typeface="Fira Sans" pitchFamily="34" charset="-122"/>
                <a:cs typeface="Arial" panose="020B0604020202020204" pitchFamily="34" charset="0"/>
              </a:rPr>
              <a:t>Tính OTP theo công thức: HOTP(K,C) mod 10d.</a:t>
            </a:r>
            <a:endParaRPr lang="en-US" sz="2400" dirty="0">
              <a:latin typeface="Abadi" panose="020B0604020104020204" pitchFamily="34" charset="0"/>
            </a:endParaRPr>
          </a:p>
        </p:txBody>
      </p:sp>
      <p:sp>
        <p:nvSpPr>
          <p:cNvPr id="17" name="Hình chữ nhật 16">
            <a:extLst>
              <a:ext uri="{FF2B5EF4-FFF2-40B4-BE49-F238E27FC236}">
                <a16:creationId xmlns:a16="http://schemas.microsoft.com/office/drawing/2014/main" id="{DDC23EB8-EABD-BB34-98B8-8D43172A1C93}"/>
              </a:ext>
            </a:extLst>
          </p:cNvPr>
          <p:cNvSpPr/>
          <p:nvPr/>
        </p:nvSpPr>
        <p:spPr>
          <a:xfrm>
            <a:off x="12763500" y="7662559"/>
            <a:ext cx="1866900" cy="567041"/>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4D587-F933-67CF-5549-E9A4B1BB35C7}"/>
            </a:ext>
          </a:extLst>
        </p:cNvPr>
        <p:cNvGrpSpPr/>
        <p:nvPr/>
      </p:nvGrpSpPr>
      <p:grpSpPr>
        <a:xfrm>
          <a:off x="0" y="0"/>
          <a:ext cx="0" cy="0"/>
          <a:chOff x="0" y="0"/>
          <a:chExt cx="0" cy="0"/>
        </a:xfrm>
      </p:grpSpPr>
      <p:sp>
        <p:nvSpPr>
          <p:cNvPr id="7" name="Hộp Văn bản 6">
            <a:extLst>
              <a:ext uri="{FF2B5EF4-FFF2-40B4-BE49-F238E27FC236}">
                <a16:creationId xmlns:a16="http://schemas.microsoft.com/office/drawing/2014/main" id="{C15F1A99-1928-E7E9-EB75-13EB9B9D3DB9}"/>
              </a:ext>
            </a:extLst>
          </p:cNvPr>
          <p:cNvSpPr txBox="1"/>
          <p:nvPr/>
        </p:nvSpPr>
        <p:spPr>
          <a:xfrm>
            <a:off x="6280368" y="148180"/>
            <a:ext cx="2069663" cy="584775"/>
          </a:xfrm>
          <a:prstGeom prst="rect">
            <a:avLst/>
          </a:prstGeom>
          <a:noFill/>
        </p:spPr>
        <p:txBody>
          <a:bodyPr wrap="square" rtlCol="0">
            <a:spAutoFit/>
          </a:bodyPr>
          <a:lstStyle/>
          <a:p>
            <a:r>
              <a:rPr lang="vi-VN" sz="3200" dirty="0">
                <a:solidFill>
                  <a:srgbClr val="C6BFEE"/>
                </a:solidFill>
              </a:rPr>
              <a:t>MỞ </a:t>
            </a:r>
            <a:r>
              <a:rPr lang="vi-VN" sz="3200" dirty="0">
                <a:solidFill>
                  <a:srgbClr val="C6BFEE"/>
                </a:solidFill>
                <a:latin typeface="Arial" panose="020B0604020202020204" pitchFamily="34" charset="0"/>
              </a:rPr>
              <a:t>ĐẦU</a:t>
            </a:r>
          </a:p>
        </p:txBody>
      </p:sp>
      <p:sp>
        <p:nvSpPr>
          <p:cNvPr id="9" name="Hộp Văn bản 8">
            <a:extLst>
              <a:ext uri="{FF2B5EF4-FFF2-40B4-BE49-F238E27FC236}">
                <a16:creationId xmlns:a16="http://schemas.microsoft.com/office/drawing/2014/main" id="{56961BC7-E356-D82D-595C-3D43A0F97F92}"/>
              </a:ext>
            </a:extLst>
          </p:cNvPr>
          <p:cNvSpPr txBox="1"/>
          <p:nvPr/>
        </p:nvSpPr>
        <p:spPr>
          <a:xfrm>
            <a:off x="844550" y="1332884"/>
            <a:ext cx="12941300" cy="5563831"/>
          </a:xfrm>
          <a:prstGeom prst="rect">
            <a:avLst/>
          </a:prstGeom>
          <a:noFill/>
        </p:spPr>
        <p:txBody>
          <a:bodyPr wrap="square">
            <a:spAutoFit/>
          </a:bodyPr>
          <a:lstStyle/>
          <a:p>
            <a:pPr>
              <a:lnSpc>
                <a:spcPct val="150000"/>
              </a:lnSpc>
            </a:pPr>
            <a:r>
              <a:rPr lang="vi-VN" sz="2400" dirty="0">
                <a:solidFill>
                  <a:srgbClr val="C6BFEE"/>
                </a:solidFill>
              </a:rPr>
              <a:t>1. Lý do chọn đề tài</a:t>
            </a:r>
          </a:p>
          <a:p>
            <a:pPr marL="342900" indent="-342900">
              <a:lnSpc>
                <a:spcPct val="150000"/>
              </a:lnSpc>
              <a:buFont typeface="Arial" panose="020B0604020202020204" pitchFamily="34" charset="0"/>
              <a:buChar char="•"/>
            </a:pPr>
            <a:r>
              <a:rPr lang="vi-VN" sz="2400" dirty="0">
                <a:solidFill>
                  <a:srgbClr val="C6BFEE"/>
                </a:solidFill>
              </a:rPr>
              <a:t>Nhu cầu sử dụng </a:t>
            </a:r>
            <a:r>
              <a:rPr lang="vi-VN" sz="2400" dirty="0" err="1">
                <a:solidFill>
                  <a:srgbClr val="C6BFEE"/>
                </a:solidFill>
              </a:rPr>
              <a:t>Internet</a:t>
            </a:r>
            <a:r>
              <a:rPr lang="vi-VN" sz="2400" dirty="0">
                <a:solidFill>
                  <a:srgbClr val="C6BFEE"/>
                </a:solidFill>
              </a:rPr>
              <a:t> tăng cao: Với sự phát triển mạnh mẽ của </a:t>
            </a:r>
            <a:r>
              <a:rPr lang="vi-VN" sz="2400" dirty="0" err="1">
                <a:solidFill>
                  <a:srgbClr val="C6BFEE"/>
                </a:solidFill>
              </a:rPr>
              <a:t>Internet</a:t>
            </a:r>
            <a:r>
              <a:rPr lang="vi-VN" sz="2400" dirty="0">
                <a:solidFill>
                  <a:srgbClr val="C6BFEE"/>
                </a:solidFill>
              </a:rPr>
              <a:t>, người dùng ngày càng phụ thuộc vào các dịch vụ trực tuyến như ngân hàng, thương mại điện tử, giao dịch tài chính</a:t>
            </a:r>
          </a:p>
          <a:p>
            <a:pPr marL="342900" indent="-342900">
              <a:lnSpc>
                <a:spcPct val="150000"/>
              </a:lnSpc>
              <a:buFont typeface="Arial" panose="020B0604020202020204" pitchFamily="34" charset="0"/>
              <a:buChar char="•"/>
            </a:pPr>
            <a:r>
              <a:rPr lang="vi-VN" sz="2400" dirty="0">
                <a:solidFill>
                  <a:srgbClr val="C6BFEE"/>
                </a:solidFill>
              </a:rPr>
              <a:t>Rủi ro bảo mật: Thông tin nhạy cảm như tài khoản ngân hàng, thông tin cá nhân dễ bị đánh cắp thông qua các phương thức như nghe lén, tấn công </a:t>
            </a:r>
            <a:r>
              <a:rPr lang="vi-VN" sz="2400" dirty="0" err="1">
                <a:solidFill>
                  <a:srgbClr val="C6BFEE"/>
                </a:solidFill>
              </a:rPr>
              <a:t>phishing</a:t>
            </a:r>
            <a:r>
              <a:rPr lang="vi-VN" sz="2400" dirty="0">
                <a:solidFill>
                  <a:srgbClr val="C6BFEE"/>
                </a:solidFill>
              </a:rPr>
              <a:t>, hoặc cài đặt phần mềm độc hại.</a:t>
            </a:r>
          </a:p>
          <a:p>
            <a:pPr marL="342900" indent="-342900">
              <a:lnSpc>
                <a:spcPct val="150000"/>
              </a:lnSpc>
              <a:buFont typeface="Arial" panose="020B0604020202020204" pitchFamily="34" charset="0"/>
              <a:buChar char="•"/>
            </a:pPr>
            <a:r>
              <a:rPr lang="vi-VN" sz="2400" dirty="0">
                <a:solidFill>
                  <a:srgbClr val="C6BFEE"/>
                </a:solidFill>
              </a:rPr>
              <a:t>Yêu cầu bảo mật cao hơn: Các phương pháp bảo mật truyền thống như </a:t>
            </a:r>
            <a:r>
              <a:rPr lang="vi-VN" sz="2400" dirty="0" err="1">
                <a:solidFill>
                  <a:srgbClr val="C6BFEE"/>
                </a:solidFill>
              </a:rPr>
              <a:t>Username</a:t>
            </a:r>
            <a:r>
              <a:rPr lang="vi-VN" sz="2400" dirty="0">
                <a:solidFill>
                  <a:srgbClr val="C6BFEE"/>
                </a:solidFill>
              </a:rPr>
              <a:t>/</a:t>
            </a:r>
            <a:r>
              <a:rPr lang="vi-VN" sz="2400" dirty="0" err="1">
                <a:solidFill>
                  <a:srgbClr val="C6BFEE"/>
                </a:solidFill>
              </a:rPr>
              <a:t>Password</a:t>
            </a:r>
            <a:r>
              <a:rPr lang="vi-VN" sz="2400" dirty="0">
                <a:solidFill>
                  <a:srgbClr val="C6BFEE"/>
                </a:solidFill>
              </a:rPr>
              <a:t> không còn đủ mạnh, cần kết hợp với các giải pháp khác như OTP để nâng cao an toàn và giảm nguy cơ bị tấn công.</a:t>
            </a:r>
          </a:p>
        </p:txBody>
      </p:sp>
      <p:sp>
        <p:nvSpPr>
          <p:cNvPr id="10" name="Hình chữ nhật 9">
            <a:extLst>
              <a:ext uri="{FF2B5EF4-FFF2-40B4-BE49-F238E27FC236}">
                <a16:creationId xmlns:a16="http://schemas.microsoft.com/office/drawing/2014/main" id="{1DC5C938-AD59-D100-0240-FD8D65186C9A}"/>
              </a:ext>
            </a:extLst>
          </p:cNvPr>
          <p:cNvSpPr/>
          <p:nvPr/>
        </p:nvSpPr>
        <p:spPr>
          <a:xfrm>
            <a:off x="12763500" y="7662559"/>
            <a:ext cx="1866900" cy="567041"/>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1" name="Đường nối Thẳng 10">
            <a:extLst>
              <a:ext uri="{FF2B5EF4-FFF2-40B4-BE49-F238E27FC236}">
                <a16:creationId xmlns:a16="http://schemas.microsoft.com/office/drawing/2014/main" id="{E2DF5F8E-C457-F935-75E5-E20CFDDAB126}"/>
              </a:ext>
            </a:extLst>
          </p:cNvPr>
          <p:cNvCxnSpPr>
            <a:cxnSpLocks/>
          </p:cNvCxnSpPr>
          <p:nvPr/>
        </p:nvCxnSpPr>
        <p:spPr>
          <a:xfrm>
            <a:off x="4908549" y="767410"/>
            <a:ext cx="4813300" cy="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979772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19111" y="904042"/>
            <a:ext cx="7065883" cy="654248"/>
          </a:xfrm>
          <a:prstGeom prst="rect">
            <a:avLst/>
          </a:prstGeom>
          <a:noFill/>
          <a:ln/>
        </p:spPr>
        <p:txBody>
          <a:bodyPr wrap="none" lIns="0" tIns="0" rIns="0" bIns="0" rtlCol="0" anchor="t"/>
          <a:lstStyle/>
          <a:p>
            <a:pPr marL="0" indent="0">
              <a:lnSpc>
                <a:spcPts val="5150"/>
              </a:lnSpc>
              <a:buNone/>
            </a:pPr>
            <a:r>
              <a:rPr lang="en-US" sz="4400" b="1" dirty="0">
                <a:solidFill>
                  <a:srgbClr val="F94CAF"/>
                </a:solidFill>
                <a:latin typeface="Arial" panose="020B0604020202020204" pitchFamily="34" charset="0"/>
                <a:ea typeface="Inconsolata Bold" pitchFamily="34" charset="-122"/>
                <a:cs typeface="Arial" panose="020B0604020202020204" pitchFamily="34" charset="0"/>
              </a:rPr>
              <a:t>Sơ đồ mô tả thuật toán HOTP</a:t>
            </a:r>
            <a:endParaRPr lang="en-US" sz="4400" dirty="0">
              <a:latin typeface="Abadi" panose="020B0604020104020204" pitchFamily="34" charset="0"/>
            </a:endParaRPr>
          </a:p>
        </p:txBody>
      </p:sp>
      <p:sp>
        <p:nvSpPr>
          <p:cNvPr id="4" name="Shape 1"/>
          <p:cNvSpPr/>
          <p:nvPr/>
        </p:nvSpPr>
        <p:spPr>
          <a:xfrm>
            <a:off x="5908953" y="1898452"/>
            <a:ext cx="22860" cy="5453301"/>
          </a:xfrm>
          <a:prstGeom prst="roundRect">
            <a:avLst>
              <a:gd name="adj" fmla="val 137388"/>
            </a:avLst>
          </a:prstGeom>
          <a:solidFill>
            <a:srgbClr val="5C4E69"/>
          </a:solidFill>
          <a:ln/>
        </p:spPr>
      </p:sp>
      <p:sp>
        <p:nvSpPr>
          <p:cNvPr id="5" name="Shape 2"/>
          <p:cNvSpPr/>
          <p:nvPr/>
        </p:nvSpPr>
        <p:spPr>
          <a:xfrm>
            <a:off x="6133029" y="2358033"/>
            <a:ext cx="732711" cy="22860"/>
          </a:xfrm>
          <a:prstGeom prst="roundRect">
            <a:avLst>
              <a:gd name="adj" fmla="val 137388"/>
            </a:avLst>
          </a:prstGeom>
          <a:solidFill>
            <a:srgbClr val="5C4E69"/>
          </a:solidFill>
          <a:ln/>
        </p:spPr>
      </p:sp>
      <p:sp>
        <p:nvSpPr>
          <p:cNvPr id="6" name="Shape 3"/>
          <p:cNvSpPr/>
          <p:nvPr/>
        </p:nvSpPr>
        <p:spPr>
          <a:xfrm>
            <a:off x="5684878" y="2133957"/>
            <a:ext cx="471011" cy="471011"/>
          </a:xfrm>
          <a:prstGeom prst="roundRect">
            <a:avLst>
              <a:gd name="adj" fmla="val 6668"/>
            </a:avLst>
          </a:prstGeom>
          <a:solidFill>
            <a:srgbClr val="433550"/>
          </a:solidFill>
          <a:ln/>
        </p:spPr>
      </p:sp>
      <p:sp>
        <p:nvSpPr>
          <p:cNvPr id="7" name="Text 4"/>
          <p:cNvSpPr/>
          <p:nvPr/>
        </p:nvSpPr>
        <p:spPr>
          <a:xfrm>
            <a:off x="5841802" y="2212420"/>
            <a:ext cx="157043" cy="314087"/>
          </a:xfrm>
          <a:prstGeom prst="rect">
            <a:avLst/>
          </a:prstGeom>
          <a:noFill/>
          <a:ln/>
        </p:spPr>
        <p:txBody>
          <a:bodyPr wrap="none" lIns="0" tIns="0" rIns="0" bIns="0" rtlCol="0" anchor="t"/>
          <a:lstStyle/>
          <a:p>
            <a:pPr marL="0" indent="0" algn="ctr">
              <a:lnSpc>
                <a:spcPts val="2450"/>
              </a:lnSpc>
              <a:buNone/>
            </a:pPr>
            <a:r>
              <a:rPr lang="en-US" sz="3600" b="1" dirty="0">
                <a:solidFill>
                  <a:srgbClr val="DAD1E6"/>
                </a:solidFill>
                <a:latin typeface="Arial" panose="020B0604020202020204" pitchFamily="34" charset="0"/>
                <a:ea typeface="Inconsolata Bold" pitchFamily="34" charset="-122"/>
                <a:cs typeface="Arial" panose="020B0604020202020204" pitchFamily="34" charset="0"/>
              </a:rPr>
              <a:t>1</a:t>
            </a:r>
            <a:endParaRPr lang="en-US" sz="3600" dirty="0">
              <a:latin typeface="Abadi" panose="020B0604020104020204" pitchFamily="34" charset="0"/>
            </a:endParaRPr>
          </a:p>
        </p:txBody>
      </p:sp>
      <p:sp>
        <p:nvSpPr>
          <p:cNvPr id="8" name="Text 5"/>
          <p:cNvSpPr/>
          <p:nvPr/>
        </p:nvSpPr>
        <p:spPr>
          <a:xfrm>
            <a:off x="7071956" y="2107764"/>
            <a:ext cx="2617232" cy="327065"/>
          </a:xfrm>
          <a:prstGeom prst="rect">
            <a:avLst/>
          </a:prstGeom>
          <a:noFill/>
          <a:ln/>
        </p:spPr>
        <p:txBody>
          <a:bodyPr wrap="none" lIns="0" tIns="0" rIns="0" bIns="0" rtlCol="0" anchor="t"/>
          <a:lstStyle/>
          <a:p>
            <a:pPr marL="0" indent="0" algn="l">
              <a:lnSpc>
                <a:spcPts val="2550"/>
              </a:lnSpc>
              <a:buNone/>
            </a:pPr>
            <a:r>
              <a:rPr lang="en-US" sz="3200" b="1" dirty="0">
                <a:solidFill>
                  <a:srgbClr val="DAD1E6"/>
                </a:solidFill>
                <a:latin typeface="Arial" panose="020B0604020202020204" pitchFamily="34" charset="0"/>
                <a:ea typeface="Inconsolata Bold" pitchFamily="34" charset="-122"/>
                <a:cs typeface="Arial" panose="020B0604020202020204" pitchFamily="34" charset="0"/>
              </a:rPr>
              <a:t>Bước 1</a:t>
            </a:r>
            <a:endParaRPr lang="en-US" sz="3200" dirty="0">
              <a:latin typeface="Abadi" panose="020B0604020104020204" pitchFamily="34" charset="0"/>
            </a:endParaRPr>
          </a:p>
        </p:txBody>
      </p:sp>
      <p:sp>
        <p:nvSpPr>
          <p:cNvPr id="9" name="Text 6"/>
          <p:cNvSpPr/>
          <p:nvPr/>
        </p:nvSpPr>
        <p:spPr>
          <a:xfrm>
            <a:off x="7071956" y="2560439"/>
            <a:ext cx="6213038" cy="335042"/>
          </a:xfrm>
          <a:prstGeom prst="rect">
            <a:avLst/>
          </a:prstGeom>
          <a:noFill/>
          <a:ln/>
        </p:spPr>
        <p:txBody>
          <a:bodyPr wrap="none" lIns="0" tIns="0" rIns="0" bIns="0" rtlCol="0" anchor="t"/>
          <a:lstStyle/>
          <a:p>
            <a:pPr marL="0" indent="0" algn="l">
              <a:lnSpc>
                <a:spcPts val="2600"/>
              </a:lnSpc>
              <a:buNone/>
            </a:pPr>
            <a:r>
              <a:rPr lang="en-US" sz="2400" dirty="0">
                <a:solidFill>
                  <a:srgbClr val="DAD1E6"/>
                </a:solidFill>
                <a:latin typeface="Arial" panose="020B0604020202020204" pitchFamily="34" charset="0"/>
                <a:ea typeface="Fira Sans" pitchFamily="34" charset="-122"/>
                <a:cs typeface="Arial" panose="020B0604020202020204" pitchFamily="34" charset="0"/>
              </a:rPr>
              <a:t>Máy chủ xác thực và máy trạm chia sẻ khóa bí mật K.</a:t>
            </a:r>
            <a:endParaRPr lang="en-US" sz="2400" dirty="0">
              <a:latin typeface="Abadi" panose="020B0604020104020204" pitchFamily="34" charset="0"/>
            </a:endParaRPr>
          </a:p>
        </p:txBody>
      </p:sp>
      <p:sp>
        <p:nvSpPr>
          <p:cNvPr id="10" name="Shape 7"/>
          <p:cNvSpPr/>
          <p:nvPr/>
        </p:nvSpPr>
        <p:spPr>
          <a:xfrm>
            <a:off x="6133029" y="3773686"/>
            <a:ext cx="732711" cy="22860"/>
          </a:xfrm>
          <a:prstGeom prst="roundRect">
            <a:avLst>
              <a:gd name="adj" fmla="val 137388"/>
            </a:avLst>
          </a:prstGeom>
          <a:solidFill>
            <a:srgbClr val="5C4E69"/>
          </a:solidFill>
          <a:ln/>
        </p:spPr>
      </p:sp>
      <p:sp>
        <p:nvSpPr>
          <p:cNvPr id="11" name="Shape 8"/>
          <p:cNvSpPr/>
          <p:nvPr/>
        </p:nvSpPr>
        <p:spPr>
          <a:xfrm>
            <a:off x="5684878" y="3549611"/>
            <a:ext cx="471011" cy="471011"/>
          </a:xfrm>
          <a:prstGeom prst="roundRect">
            <a:avLst>
              <a:gd name="adj" fmla="val 6668"/>
            </a:avLst>
          </a:prstGeom>
          <a:solidFill>
            <a:srgbClr val="433550"/>
          </a:solidFill>
          <a:ln/>
        </p:spPr>
      </p:sp>
      <p:sp>
        <p:nvSpPr>
          <p:cNvPr id="12" name="Text 9"/>
          <p:cNvSpPr/>
          <p:nvPr/>
        </p:nvSpPr>
        <p:spPr>
          <a:xfrm>
            <a:off x="5841802" y="3628073"/>
            <a:ext cx="157043" cy="314087"/>
          </a:xfrm>
          <a:prstGeom prst="rect">
            <a:avLst/>
          </a:prstGeom>
          <a:noFill/>
          <a:ln/>
        </p:spPr>
        <p:txBody>
          <a:bodyPr wrap="none" lIns="0" tIns="0" rIns="0" bIns="0" rtlCol="0" anchor="t"/>
          <a:lstStyle/>
          <a:p>
            <a:pPr marL="0" indent="0" algn="ctr">
              <a:lnSpc>
                <a:spcPts val="2450"/>
              </a:lnSpc>
              <a:buNone/>
            </a:pPr>
            <a:r>
              <a:rPr lang="en-US" sz="3600" b="1" dirty="0">
                <a:solidFill>
                  <a:srgbClr val="DAD1E6"/>
                </a:solidFill>
                <a:latin typeface="Arial" panose="020B0604020202020204" pitchFamily="34" charset="0"/>
                <a:ea typeface="Inconsolata Bold" pitchFamily="34" charset="-122"/>
                <a:cs typeface="Arial" panose="020B0604020202020204" pitchFamily="34" charset="0"/>
              </a:rPr>
              <a:t>2</a:t>
            </a:r>
            <a:endParaRPr lang="en-US" sz="3600" dirty="0">
              <a:latin typeface="Abadi" panose="020B0604020104020204" pitchFamily="34" charset="0"/>
            </a:endParaRPr>
          </a:p>
        </p:txBody>
      </p:sp>
      <p:sp>
        <p:nvSpPr>
          <p:cNvPr id="13" name="Text 10"/>
          <p:cNvSpPr/>
          <p:nvPr/>
        </p:nvSpPr>
        <p:spPr>
          <a:xfrm>
            <a:off x="7071956" y="3523417"/>
            <a:ext cx="2617232" cy="327065"/>
          </a:xfrm>
          <a:prstGeom prst="rect">
            <a:avLst/>
          </a:prstGeom>
          <a:noFill/>
          <a:ln/>
        </p:spPr>
        <p:txBody>
          <a:bodyPr wrap="none" lIns="0" tIns="0" rIns="0" bIns="0" rtlCol="0" anchor="t"/>
          <a:lstStyle/>
          <a:p>
            <a:pPr marL="0" indent="0" algn="l">
              <a:lnSpc>
                <a:spcPts val="2550"/>
              </a:lnSpc>
              <a:buNone/>
            </a:pPr>
            <a:r>
              <a:rPr lang="en-US" sz="3200" b="1" dirty="0">
                <a:solidFill>
                  <a:srgbClr val="DAD1E6"/>
                </a:solidFill>
                <a:latin typeface="Arial" panose="020B0604020202020204" pitchFamily="34" charset="0"/>
                <a:ea typeface="Inconsolata Bold" pitchFamily="34" charset="-122"/>
                <a:cs typeface="Arial" panose="020B0604020202020204" pitchFamily="34" charset="0"/>
              </a:rPr>
              <a:t>Bước 2</a:t>
            </a:r>
            <a:endParaRPr lang="en-US" sz="3200" dirty="0">
              <a:latin typeface="Abadi" panose="020B0604020104020204" pitchFamily="34" charset="0"/>
            </a:endParaRPr>
          </a:p>
        </p:txBody>
      </p:sp>
      <p:sp>
        <p:nvSpPr>
          <p:cNvPr id="14" name="Text 11"/>
          <p:cNvSpPr/>
          <p:nvPr/>
        </p:nvSpPr>
        <p:spPr>
          <a:xfrm>
            <a:off x="7071956" y="3976092"/>
            <a:ext cx="6213038" cy="335042"/>
          </a:xfrm>
          <a:prstGeom prst="rect">
            <a:avLst/>
          </a:prstGeom>
          <a:noFill/>
          <a:ln/>
        </p:spPr>
        <p:txBody>
          <a:bodyPr wrap="none" lIns="0" tIns="0" rIns="0" bIns="0" rtlCol="0" anchor="t"/>
          <a:lstStyle/>
          <a:p>
            <a:pPr marL="0" indent="0" algn="l">
              <a:lnSpc>
                <a:spcPts val="2600"/>
              </a:lnSpc>
              <a:buNone/>
            </a:pPr>
            <a:r>
              <a:rPr lang="en-US" sz="2400" dirty="0">
                <a:solidFill>
                  <a:srgbClr val="DAD1E6"/>
                </a:solidFill>
                <a:latin typeface="Arial" panose="020B0604020202020204" pitchFamily="34" charset="0"/>
                <a:ea typeface="Fira Sans" pitchFamily="34" charset="-122"/>
                <a:cs typeface="Arial" panose="020B0604020202020204" pitchFamily="34" charset="0"/>
              </a:rPr>
              <a:t>Máy chủ và máy trạm đồng bộ bộ đếm C.</a:t>
            </a:r>
            <a:endParaRPr lang="en-US" sz="2400" dirty="0">
              <a:latin typeface="Abadi" panose="020B0604020104020204" pitchFamily="34" charset="0"/>
            </a:endParaRPr>
          </a:p>
        </p:txBody>
      </p:sp>
      <p:sp>
        <p:nvSpPr>
          <p:cNvPr id="15" name="Shape 12"/>
          <p:cNvSpPr/>
          <p:nvPr/>
        </p:nvSpPr>
        <p:spPr>
          <a:xfrm>
            <a:off x="6133029" y="5189339"/>
            <a:ext cx="732711" cy="22860"/>
          </a:xfrm>
          <a:prstGeom prst="roundRect">
            <a:avLst>
              <a:gd name="adj" fmla="val 137388"/>
            </a:avLst>
          </a:prstGeom>
          <a:solidFill>
            <a:srgbClr val="5C4E69"/>
          </a:solidFill>
          <a:ln/>
        </p:spPr>
      </p:sp>
      <p:sp>
        <p:nvSpPr>
          <p:cNvPr id="16" name="Shape 13"/>
          <p:cNvSpPr/>
          <p:nvPr/>
        </p:nvSpPr>
        <p:spPr>
          <a:xfrm>
            <a:off x="5684878" y="4965264"/>
            <a:ext cx="471011" cy="471011"/>
          </a:xfrm>
          <a:prstGeom prst="roundRect">
            <a:avLst>
              <a:gd name="adj" fmla="val 6668"/>
            </a:avLst>
          </a:prstGeom>
          <a:solidFill>
            <a:srgbClr val="433550"/>
          </a:solidFill>
          <a:ln/>
        </p:spPr>
      </p:sp>
      <p:sp>
        <p:nvSpPr>
          <p:cNvPr id="17" name="Text 14"/>
          <p:cNvSpPr/>
          <p:nvPr/>
        </p:nvSpPr>
        <p:spPr>
          <a:xfrm>
            <a:off x="5841802" y="5043726"/>
            <a:ext cx="157043" cy="314087"/>
          </a:xfrm>
          <a:prstGeom prst="rect">
            <a:avLst/>
          </a:prstGeom>
          <a:noFill/>
          <a:ln/>
        </p:spPr>
        <p:txBody>
          <a:bodyPr wrap="none" lIns="0" tIns="0" rIns="0" bIns="0" rtlCol="0" anchor="t"/>
          <a:lstStyle/>
          <a:p>
            <a:pPr marL="0" indent="0" algn="ctr">
              <a:lnSpc>
                <a:spcPts val="2450"/>
              </a:lnSpc>
              <a:buNone/>
            </a:pPr>
            <a:r>
              <a:rPr lang="en-US" sz="3600" b="1" dirty="0">
                <a:solidFill>
                  <a:srgbClr val="DAD1E6"/>
                </a:solidFill>
                <a:latin typeface="Arial" panose="020B0604020202020204" pitchFamily="34" charset="0"/>
                <a:ea typeface="Inconsolata Bold" pitchFamily="34" charset="-122"/>
                <a:cs typeface="Arial" panose="020B0604020202020204" pitchFamily="34" charset="0"/>
              </a:rPr>
              <a:t>3</a:t>
            </a:r>
            <a:endParaRPr lang="en-US" sz="3600" dirty="0">
              <a:latin typeface="Abadi" panose="020B0604020104020204" pitchFamily="34" charset="0"/>
            </a:endParaRPr>
          </a:p>
        </p:txBody>
      </p:sp>
      <p:sp>
        <p:nvSpPr>
          <p:cNvPr id="18" name="Text 15"/>
          <p:cNvSpPr/>
          <p:nvPr/>
        </p:nvSpPr>
        <p:spPr>
          <a:xfrm>
            <a:off x="7071956" y="4939070"/>
            <a:ext cx="2617232" cy="327065"/>
          </a:xfrm>
          <a:prstGeom prst="rect">
            <a:avLst/>
          </a:prstGeom>
          <a:noFill/>
          <a:ln/>
        </p:spPr>
        <p:txBody>
          <a:bodyPr wrap="none" lIns="0" tIns="0" rIns="0" bIns="0" rtlCol="0" anchor="t"/>
          <a:lstStyle/>
          <a:p>
            <a:pPr marL="0" indent="0" algn="l">
              <a:lnSpc>
                <a:spcPts val="2550"/>
              </a:lnSpc>
              <a:buNone/>
            </a:pPr>
            <a:r>
              <a:rPr lang="en-US" sz="3200" b="1" dirty="0">
                <a:solidFill>
                  <a:srgbClr val="DAD1E6"/>
                </a:solidFill>
                <a:latin typeface="Arial" panose="020B0604020202020204" pitchFamily="34" charset="0"/>
                <a:ea typeface="Inconsolata Bold" pitchFamily="34" charset="-122"/>
                <a:cs typeface="Arial" panose="020B0604020202020204" pitchFamily="34" charset="0"/>
              </a:rPr>
              <a:t>Bước 3</a:t>
            </a:r>
            <a:endParaRPr lang="en-US" sz="3200" dirty="0">
              <a:latin typeface="Abadi" panose="020B0604020104020204" pitchFamily="34" charset="0"/>
            </a:endParaRPr>
          </a:p>
        </p:txBody>
      </p:sp>
      <p:sp>
        <p:nvSpPr>
          <p:cNvPr id="19" name="Text 16"/>
          <p:cNvSpPr/>
          <p:nvPr/>
        </p:nvSpPr>
        <p:spPr>
          <a:xfrm>
            <a:off x="7071956" y="5391746"/>
            <a:ext cx="6213038" cy="335042"/>
          </a:xfrm>
          <a:prstGeom prst="rect">
            <a:avLst/>
          </a:prstGeom>
          <a:noFill/>
          <a:ln/>
        </p:spPr>
        <p:txBody>
          <a:bodyPr wrap="none" lIns="0" tIns="0" rIns="0" bIns="0" rtlCol="0" anchor="t"/>
          <a:lstStyle/>
          <a:p>
            <a:pPr marL="0" indent="0" algn="l">
              <a:lnSpc>
                <a:spcPts val="2600"/>
              </a:lnSpc>
              <a:buNone/>
            </a:pPr>
            <a:r>
              <a:rPr lang="en-US" sz="2400" dirty="0">
                <a:solidFill>
                  <a:srgbClr val="DAD1E6"/>
                </a:solidFill>
                <a:latin typeface="Arial" panose="020B0604020202020204" pitchFamily="34" charset="0"/>
                <a:ea typeface="Fira Sans" pitchFamily="34" charset="-122"/>
                <a:cs typeface="Arial" panose="020B0604020202020204" pitchFamily="34" charset="0"/>
              </a:rPr>
              <a:t>Máy chủ và máy trạm tính toán OTP dựa trên K và C.</a:t>
            </a:r>
            <a:endParaRPr lang="en-US" sz="2400" dirty="0">
              <a:latin typeface="Abadi" panose="020B0604020104020204" pitchFamily="34" charset="0"/>
            </a:endParaRPr>
          </a:p>
        </p:txBody>
      </p:sp>
      <p:sp>
        <p:nvSpPr>
          <p:cNvPr id="20" name="Shape 17"/>
          <p:cNvSpPr/>
          <p:nvPr/>
        </p:nvSpPr>
        <p:spPr>
          <a:xfrm>
            <a:off x="6133029" y="6604992"/>
            <a:ext cx="732711" cy="22860"/>
          </a:xfrm>
          <a:prstGeom prst="roundRect">
            <a:avLst>
              <a:gd name="adj" fmla="val 137388"/>
            </a:avLst>
          </a:prstGeom>
          <a:solidFill>
            <a:srgbClr val="5C4E69"/>
          </a:solidFill>
          <a:ln/>
        </p:spPr>
      </p:sp>
      <p:sp>
        <p:nvSpPr>
          <p:cNvPr id="21" name="Shape 18"/>
          <p:cNvSpPr/>
          <p:nvPr/>
        </p:nvSpPr>
        <p:spPr>
          <a:xfrm>
            <a:off x="5684878" y="6380917"/>
            <a:ext cx="471011" cy="471011"/>
          </a:xfrm>
          <a:prstGeom prst="roundRect">
            <a:avLst>
              <a:gd name="adj" fmla="val 6668"/>
            </a:avLst>
          </a:prstGeom>
          <a:solidFill>
            <a:srgbClr val="433550"/>
          </a:solidFill>
          <a:ln/>
        </p:spPr>
      </p:sp>
      <p:sp>
        <p:nvSpPr>
          <p:cNvPr id="22" name="Text 19"/>
          <p:cNvSpPr/>
          <p:nvPr/>
        </p:nvSpPr>
        <p:spPr>
          <a:xfrm>
            <a:off x="5841802" y="6459379"/>
            <a:ext cx="157043" cy="314087"/>
          </a:xfrm>
          <a:prstGeom prst="rect">
            <a:avLst/>
          </a:prstGeom>
          <a:noFill/>
          <a:ln/>
        </p:spPr>
        <p:txBody>
          <a:bodyPr wrap="none" lIns="0" tIns="0" rIns="0" bIns="0" rtlCol="0" anchor="t"/>
          <a:lstStyle/>
          <a:p>
            <a:pPr marL="0" indent="0" algn="ctr">
              <a:lnSpc>
                <a:spcPts val="2450"/>
              </a:lnSpc>
              <a:buNone/>
            </a:pPr>
            <a:r>
              <a:rPr lang="en-US" sz="3600" b="1" dirty="0">
                <a:solidFill>
                  <a:srgbClr val="DAD1E6"/>
                </a:solidFill>
                <a:latin typeface="Arial" panose="020B0604020202020204" pitchFamily="34" charset="0"/>
                <a:ea typeface="Inconsolata Bold" pitchFamily="34" charset="-122"/>
                <a:cs typeface="Arial" panose="020B0604020202020204" pitchFamily="34" charset="0"/>
              </a:rPr>
              <a:t>4</a:t>
            </a:r>
            <a:endParaRPr lang="en-US" sz="3600" dirty="0">
              <a:latin typeface="Abadi" panose="020B0604020104020204" pitchFamily="34" charset="0"/>
            </a:endParaRPr>
          </a:p>
        </p:txBody>
      </p:sp>
      <p:sp>
        <p:nvSpPr>
          <p:cNvPr id="23" name="Text 20"/>
          <p:cNvSpPr/>
          <p:nvPr/>
        </p:nvSpPr>
        <p:spPr>
          <a:xfrm>
            <a:off x="7071956" y="6354723"/>
            <a:ext cx="2617232" cy="327065"/>
          </a:xfrm>
          <a:prstGeom prst="rect">
            <a:avLst/>
          </a:prstGeom>
          <a:noFill/>
          <a:ln/>
        </p:spPr>
        <p:txBody>
          <a:bodyPr wrap="none" lIns="0" tIns="0" rIns="0" bIns="0" rtlCol="0" anchor="t"/>
          <a:lstStyle/>
          <a:p>
            <a:pPr marL="0" indent="0" algn="l">
              <a:lnSpc>
                <a:spcPts val="2550"/>
              </a:lnSpc>
              <a:buNone/>
            </a:pPr>
            <a:r>
              <a:rPr lang="en-US" sz="3200" b="1" dirty="0">
                <a:solidFill>
                  <a:srgbClr val="DAD1E6"/>
                </a:solidFill>
                <a:latin typeface="Arial" panose="020B0604020202020204" pitchFamily="34" charset="0"/>
                <a:ea typeface="Inconsolata Bold" pitchFamily="34" charset="-122"/>
                <a:cs typeface="Arial" panose="020B0604020202020204" pitchFamily="34" charset="0"/>
              </a:rPr>
              <a:t>Bước 4</a:t>
            </a:r>
            <a:endParaRPr lang="en-US" sz="3200" dirty="0">
              <a:latin typeface="Abadi" panose="020B0604020104020204" pitchFamily="34" charset="0"/>
            </a:endParaRPr>
          </a:p>
        </p:txBody>
      </p:sp>
      <p:sp>
        <p:nvSpPr>
          <p:cNvPr id="24" name="Text 21"/>
          <p:cNvSpPr/>
          <p:nvPr/>
        </p:nvSpPr>
        <p:spPr>
          <a:xfrm>
            <a:off x="7071956" y="6807399"/>
            <a:ext cx="6213038" cy="335042"/>
          </a:xfrm>
          <a:prstGeom prst="rect">
            <a:avLst/>
          </a:prstGeom>
          <a:noFill/>
          <a:ln/>
        </p:spPr>
        <p:txBody>
          <a:bodyPr wrap="none" lIns="0" tIns="0" rIns="0" bIns="0" rtlCol="0" anchor="t"/>
          <a:lstStyle/>
          <a:p>
            <a:pPr marL="0" indent="0" algn="l">
              <a:lnSpc>
                <a:spcPts val="2600"/>
              </a:lnSpc>
              <a:buNone/>
            </a:pPr>
            <a:r>
              <a:rPr lang="en-US" sz="2400" dirty="0">
                <a:solidFill>
                  <a:srgbClr val="DAD1E6"/>
                </a:solidFill>
                <a:latin typeface="Arial" panose="020B0604020202020204" pitchFamily="34" charset="0"/>
                <a:ea typeface="Fira Sans" pitchFamily="34" charset="-122"/>
                <a:cs typeface="Arial" panose="020B0604020202020204" pitchFamily="34" charset="0"/>
              </a:rPr>
              <a:t>Máy trạm gửi OTP đến máy chủ để xác thực.</a:t>
            </a:r>
            <a:endParaRPr lang="en-US" sz="2400" dirty="0">
              <a:latin typeface="Abadi" panose="020B0604020104020204" pitchFamily="34" charset="0"/>
            </a:endParaRPr>
          </a:p>
        </p:txBody>
      </p:sp>
      <p:pic>
        <p:nvPicPr>
          <p:cNvPr id="25" name="Hình ảnh 24">
            <a:extLst>
              <a:ext uri="{FF2B5EF4-FFF2-40B4-BE49-F238E27FC236}">
                <a16:creationId xmlns:a16="http://schemas.microsoft.com/office/drawing/2014/main" id="{E6CD7AC9-4382-5B59-751B-E446D7E6B230}"/>
              </a:ext>
            </a:extLst>
          </p:cNvPr>
          <p:cNvPicPr>
            <a:picLocks noChangeAspect="1"/>
          </p:cNvPicPr>
          <p:nvPr/>
        </p:nvPicPr>
        <p:blipFill>
          <a:blip r:embed="rId3"/>
          <a:stretch>
            <a:fillRect/>
          </a:stretch>
        </p:blipFill>
        <p:spPr>
          <a:xfrm rot="5400000">
            <a:off x="-1774586" y="1754820"/>
            <a:ext cx="8236026" cy="4726385"/>
          </a:xfrm>
          <a:prstGeom prst="rect">
            <a:avLst/>
          </a:prstGeom>
        </p:spPr>
      </p:pic>
      <p:sp>
        <p:nvSpPr>
          <p:cNvPr id="2" name="Hình chữ nhật 1">
            <a:extLst>
              <a:ext uri="{FF2B5EF4-FFF2-40B4-BE49-F238E27FC236}">
                <a16:creationId xmlns:a16="http://schemas.microsoft.com/office/drawing/2014/main" id="{3C6808D2-F3DB-6737-AB20-6725851ABA55}"/>
              </a:ext>
            </a:extLst>
          </p:cNvPr>
          <p:cNvSpPr/>
          <p:nvPr/>
        </p:nvSpPr>
        <p:spPr>
          <a:xfrm>
            <a:off x="12763500" y="7662559"/>
            <a:ext cx="1866900" cy="567041"/>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9499" y="445056"/>
            <a:ext cx="7454860" cy="690205"/>
          </a:xfrm>
          <a:prstGeom prst="rect">
            <a:avLst/>
          </a:prstGeom>
          <a:noFill/>
          <a:ln/>
        </p:spPr>
        <p:txBody>
          <a:bodyPr wrap="none" lIns="0" tIns="0" rIns="0" bIns="0" rtlCol="0" anchor="t"/>
          <a:lstStyle/>
          <a:p>
            <a:pPr marL="0" indent="0">
              <a:lnSpc>
                <a:spcPts val="5400"/>
              </a:lnSpc>
              <a:buNone/>
            </a:pPr>
            <a:r>
              <a:rPr lang="en-US" sz="4300" b="1" dirty="0">
                <a:solidFill>
                  <a:srgbClr val="F94CAF"/>
                </a:solidFill>
                <a:latin typeface="Arial" panose="020B0604020202020204" pitchFamily="34" charset="0"/>
                <a:ea typeface="Inconsolata Bold" pitchFamily="34" charset="-122"/>
                <a:cs typeface="Arial" panose="020B0604020202020204" pitchFamily="34" charset="0"/>
              </a:rPr>
              <a:t>Ví dụ về sinh OTP theo HOTP</a:t>
            </a:r>
            <a:endParaRPr lang="en-US" sz="4300" dirty="0">
              <a:latin typeface="Abadi" panose="020B0604020104020204" pitchFamily="34" charset="0"/>
            </a:endParaRPr>
          </a:p>
        </p:txBody>
      </p:sp>
      <p:pic>
        <p:nvPicPr>
          <p:cNvPr id="4" name="Image 1" descr="preencoded.png"/>
          <p:cNvPicPr>
            <a:picLocks noChangeAspect="1"/>
          </p:cNvPicPr>
          <p:nvPr/>
        </p:nvPicPr>
        <p:blipFill>
          <a:blip r:embed="rId4"/>
          <a:stretch>
            <a:fillRect/>
          </a:stretch>
        </p:blipFill>
        <p:spPr>
          <a:xfrm>
            <a:off x="773073" y="1974771"/>
            <a:ext cx="1104424" cy="1767126"/>
          </a:xfrm>
          <a:prstGeom prst="rect">
            <a:avLst/>
          </a:prstGeom>
        </p:spPr>
      </p:pic>
      <p:sp>
        <p:nvSpPr>
          <p:cNvPr id="5" name="Text 1"/>
          <p:cNvSpPr/>
          <p:nvPr/>
        </p:nvSpPr>
        <p:spPr>
          <a:xfrm>
            <a:off x="2208728" y="1559182"/>
            <a:ext cx="2761178" cy="345043"/>
          </a:xfrm>
          <a:prstGeom prst="rect">
            <a:avLst/>
          </a:prstGeom>
          <a:noFill/>
          <a:ln/>
        </p:spPr>
        <p:txBody>
          <a:bodyPr wrap="none" lIns="0" tIns="0" rIns="0" bIns="0" rtlCol="0" anchor="t"/>
          <a:lstStyle/>
          <a:p>
            <a:pPr marL="0" indent="0" algn="l">
              <a:lnSpc>
                <a:spcPct val="150000"/>
              </a:lnSpc>
              <a:buNone/>
            </a:pPr>
            <a:r>
              <a:rPr lang="en-US" sz="3200" b="1" dirty="0">
                <a:solidFill>
                  <a:srgbClr val="DAD1E6"/>
                </a:solidFill>
                <a:latin typeface="Arial" panose="020B0604020202020204" pitchFamily="34" charset="0"/>
                <a:ea typeface="Inconsolata Bold" pitchFamily="34" charset="-122"/>
                <a:cs typeface="Arial" panose="020B0604020202020204" pitchFamily="34" charset="0"/>
              </a:rPr>
              <a:t>Tính HMAC_SHA-1</a:t>
            </a:r>
            <a:endParaRPr lang="en-US" sz="3200" dirty="0">
              <a:latin typeface="Abadi" panose="020B0604020104020204" pitchFamily="34" charset="0"/>
            </a:endParaRPr>
          </a:p>
        </p:txBody>
      </p:sp>
      <p:sp>
        <p:nvSpPr>
          <p:cNvPr id="6" name="Text 2"/>
          <p:cNvSpPr/>
          <p:nvPr/>
        </p:nvSpPr>
        <p:spPr>
          <a:xfrm>
            <a:off x="2215812" y="2264032"/>
            <a:ext cx="6162199" cy="706755"/>
          </a:xfrm>
          <a:prstGeom prst="rect">
            <a:avLst/>
          </a:prstGeom>
          <a:noFill/>
          <a:ln/>
        </p:spPr>
        <p:txBody>
          <a:bodyPr wrap="square" lIns="0" tIns="0" rIns="0" bIns="0" rtlCol="0" anchor="t"/>
          <a:lstStyle/>
          <a:p>
            <a:pPr marL="0" indent="0" algn="l">
              <a:lnSpc>
                <a:spcPct val="150000"/>
              </a:lnSpc>
              <a:buNone/>
            </a:pPr>
            <a:r>
              <a:rPr lang="en-US" sz="2400" dirty="0">
                <a:solidFill>
                  <a:srgbClr val="DAD1E6"/>
                </a:solidFill>
                <a:latin typeface="Arial" panose="020B0604020202020204" pitchFamily="34" charset="0"/>
                <a:ea typeface="Fira Sans" pitchFamily="34" charset="-122"/>
                <a:cs typeface="Arial" panose="020B0604020202020204" pitchFamily="34" charset="0"/>
              </a:rPr>
              <a:t>HMAC_SHA-1(Secret(K), Time(T)) = 1f | 86 | 98 | 69 | 0e | 02 | ca | 16 | 61 | 85 | 50 | ef | 7f | 19 | da | 8e | 94 | 5b | 55 | 5a</a:t>
            </a:r>
            <a:endParaRPr lang="en-US" sz="2400" dirty="0">
              <a:latin typeface="Abadi" panose="020B0604020104020204" pitchFamily="34" charset="0"/>
            </a:endParaRPr>
          </a:p>
        </p:txBody>
      </p:sp>
      <p:pic>
        <p:nvPicPr>
          <p:cNvPr id="7" name="Image 2" descr="preencoded.png"/>
          <p:cNvPicPr>
            <a:picLocks noChangeAspect="1"/>
          </p:cNvPicPr>
          <p:nvPr/>
        </p:nvPicPr>
        <p:blipFill>
          <a:blip r:embed="rId5"/>
          <a:stretch>
            <a:fillRect/>
          </a:stretch>
        </p:blipFill>
        <p:spPr>
          <a:xfrm>
            <a:off x="773073" y="4029672"/>
            <a:ext cx="1104424" cy="1767126"/>
          </a:xfrm>
          <a:prstGeom prst="rect">
            <a:avLst/>
          </a:prstGeom>
        </p:spPr>
      </p:pic>
      <p:sp>
        <p:nvSpPr>
          <p:cNvPr id="8" name="Text 3"/>
          <p:cNvSpPr/>
          <p:nvPr/>
        </p:nvSpPr>
        <p:spPr>
          <a:xfrm>
            <a:off x="2215812" y="4037768"/>
            <a:ext cx="2761178" cy="345043"/>
          </a:xfrm>
          <a:prstGeom prst="rect">
            <a:avLst/>
          </a:prstGeom>
          <a:noFill/>
          <a:ln/>
        </p:spPr>
        <p:txBody>
          <a:bodyPr wrap="none" lIns="0" tIns="0" rIns="0" bIns="0" rtlCol="0" anchor="t"/>
          <a:lstStyle/>
          <a:p>
            <a:pPr marL="0" indent="0" algn="l">
              <a:lnSpc>
                <a:spcPct val="150000"/>
              </a:lnSpc>
              <a:buNone/>
            </a:pPr>
            <a:r>
              <a:rPr lang="en-US" sz="3200" b="1" dirty="0">
                <a:solidFill>
                  <a:srgbClr val="DAD1E6"/>
                </a:solidFill>
                <a:latin typeface="Arial" panose="020B0604020202020204" pitchFamily="34" charset="0"/>
                <a:ea typeface="Inconsolata Bold" pitchFamily="34" charset="-122"/>
                <a:cs typeface="Arial" panose="020B0604020202020204" pitchFamily="34" charset="0"/>
              </a:rPr>
              <a:t>Sử dụng hàm Truncate</a:t>
            </a:r>
            <a:endParaRPr lang="en-US" sz="3200" dirty="0">
              <a:latin typeface="Abadi" panose="020B0604020104020204" pitchFamily="34" charset="0"/>
            </a:endParaRPr>
          </a:p>
        </p:txBody>
      </p:sp>
      <p:sp>
        <p:nvSpPr>
          <p:cNvPr id="9" name="Text 4"/>
          <p:cNvSpPr/>
          <p:nvPr/>
        </p:nvSpPr>
        <p:spPr>
          <a:xfrm>
            <a:off x="2198488" y="4684038"/>
            <a:ext cx="6162199" cy="706755"/>
          </a:xfrm>
          <a:prstGeom prst="rect">
            <a:avLst/>
          </a:prstGeom>
          <a:noFill/>
          <a:ln/>
        </p:spPr>
        <p:txBody>
          <a:bodyPr wrap="square" lIns="0" tIns="0" rIns="0" bIns="0" rtlCol="0" anchor="t"/>
          <a:lstStyle/>
          <a:p>
            <a:pPr marL="0" indent="0" algn="l">
              <a:lnSpc>
                <a:spcPct val="150000"/>
              </a:lnSpc>
              <a:buNone/>
            </a:pPr>
            <a:r>
              <a:rPr lang="en-US" sz="2400" dirty="0">
                <a:solidFill>
                  <a:srgbClr val="DAD1E6"/>
                </a:solidFill>
                <a:latin typeface="Arial" panose="020B0604020202020204" pitchFamily="34" charset="0"/>
                <a:ea typeface="Fira Sans" pitchFamily="34" charset="-122"/>
                <a:cs typeface="Arial" panose="020B0604020202020204" pitchFamily="34" charset="0"/>
              </a:rPr>
              <a:t>Lấy 4 bits thấp của byte cuối cùng (5a) và 4 bytes từ vị trí offset 10: 0x50ef7f19.</a:t>
            </a:r>
            <a:endParaRPr lang="en-US" sz="2400" dirty="0">
              <a:latin typeface="Abadi" panose="020B0604020104020204" pitchFamily="34" charset="0"/>
            </a:endParaRPr>
          </a:p>
        </p:txBody>
      </p:sp>
      <p:pic>
        <p:nvPicPr>
          <p:cNvPr id="10" name="Image 3" descr="preencoded.png"/>
          <p:cNvPicPr>
            <a:picLocks noChangeAspect="1"/>
          </p:cNvPicPr>
          <p:nvPr/>
        </p:nvPicPr>
        <p:blipFill>
          <a:blip r:embed="rId6"/>
          <a:stretch>
            <a:fillRect/>
          </a:stretch>
        </p:blipFill>
        <p:spPr>
          <a:xfrm>
            <a:off x="759499" y="6084573"/>
            <a:ext cx="1104424" cy="1767126"/>
          </a:xfrm>
          <a:prstGeom prst="rect">
            <a:avLst/>
          </a:prstGeom>
        </p:spPr>
      </p:pic>
      <p:sp>
        <p:nvSpPr>
          <p:cNvPr id="11" name="Text 5"/>
          <p:cNvSpPr/>
          <p:nvPr/>
        </p:nvSpPr>
        <p:spPr>
          <a:xfrm>
            <a:off x="2215812" y="5873294"/>
            <a:ext cx="2761178" cy="345043"/>
          </a:xfrm>
          <a:prstGeom prst="rect">
            <a:avLst/>
          </a:prstGeom>
          <a:noFill/>
          <a:ln/>
        </p:spPr>
        <p:txBody>
          <a:bodyPr wrap="none" lIns="0" tIns="0" rIns="0" bIns="0" rtlCol="0" anchor="t"/>
          <a:lstStyle/>
          <a:p>
            <a:pPr marL="0" indent="0" algn="l">
              <a:lnSpc>
                <a:spcPct val="150000"/>
              </a:lnSpc>
              <a:buNone/>
            </a:pPr>
            <a:r>
              <a:rPr lang="en-US" sz="3200" b="1" dirty="0">
                <a:solidFill>
                  <a:srgbClr val="DAD1E6"/>
                </a:solidFill>
                <a:latin typeface="Arial" panose="020B0604020202020204" pitchFamily="34" charset="0"/>
                <a:ea typeface="Inconsolata Bold" pitchFamily="34" charset="-122"/>
                <a:cs typeface="Arial" panose="020B0604020202020204" pitchFamily="34" charset="0"/>
              </a:rPr>
              <a:t>Tính OTP</a:t>
            </a:r>
            <a:endParaRPr lang="en-US" sz="3200" dirty="0">
              <a:latin typeface="Abadi" panose="020B0604020104020204" pitchFamily="34" charset="0"/>
            </a:endParaRPr>
          </a:p>
        </p:txBody>
      </p:sp>
      <p:sp>
        <p:nvSpPr>
          <p:cNvPr id="12" name="Text 6"/>
          <p:cNvSpPr/>
          <p:nvPr/>
        </p:nvSpPr>
        <p:spPr>
          <a:xfrm>
            <a:off x="2198487" y="6519564"/>
            <a:ext cx="6162199" cy="706755"/>
          </a:xfrm>
          <a:prstGeom prst="rect">
            <a:avLst/>
          </a:prstGeom>
          <a:noFill/>
          <a:ln/>
        </p:spPr>
        <p:txBody>
          <a:bodyPr wrap="square" lIns="0" tIns="0" rIns="0" bIns="0" rtlCol="0" anchor="t"/>
          <a:lstStyle/>
          <a:p>
            <a:pPr marL="0" indent="0" algn="l">
              <a:lnSpc>
                <a:spcPct val="150000"/>
              </a:lnSpc>
              <a:buNone/>
            </a:pPr>
            <a:r>
              <a:rPr lang="en-US" sz="2400" dirty="0">
                <a:solidFill>
                  <a:srgbClr val="DAD1E6"/>
                </a:solidFill>
                <a:latin typeface="Arial" panose="020B0604020202020204" pitchFamily="34" charset="0"/>
                <a:ea typeface="Fira Sans" pitchFamily="34" charset="-122"/>
                <a:cs typeface="Arial" panose="020B0604020202020204" pitchFamily="34" charset="0"/>
              </a:rPr>
              <a:t>Chuyển 0x50ef7f19 sang cơ số 10: 1357872921. OTP 6 chữ số: 872921.</a:t>
            </a:r>
            <a:endParaRPr lang="en-US" sz="2400" dirty="0">
              <a:latin typeface="Abadi" panose="020B0604020104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589C6-71F4-2883-0E57-7640CEC44660}"/>
            </a:ext>
          </a:extLst>
        </p:cNvPr>
        <p:cNvGrpSpPr/>
        <p:nvPr/>
      </p:nvGrpSpPr>
      <p:grpSpPr>
        <a:xfrm>
          <a:off x="0" y="0"/>
          <a:ext cx="0" cy="0"/>
          <a:chOff x="0" y="0"/>
          <a:chExt cx="0" cy="0"/>
        </a:xfrm>
      </p:grpSpPr>
      <p:sp>
        <p:nvSpPr>
          <p:cNvPr id="10" name="Hình chữ nhật 9">
            <a:extLst>
              <a:ext uri="{FF2B5EF4-FFF2-40B4-BE49-F238E27FC236}">
                <a16:creationId xmlns:a16="http://schemas.microsoft.com/office/drawing/2014/main" id="{7417756D-77CC-3CC5-8507-B40EDF92C015}"/>
              </a:ext>
            </a:extLst>
          </p:cNvPr>
          <p:cNvSpPr/>
          <p:nvPr/>
        </p:nvSpPr>
        <p:spPr>
          <a:xfrm>
            <a:off x="12763500" y="7690144"/>
            <a:ext cx="1866900" cy="567041"/>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 0">
            <a:extLst>
              <a:ext uri="{FF2B5EF4-FFF2-40B4-BE49-F238E27FC236}">
                <a16:creationId xmlns:a16="http://schemas.microsoft.com/office/drawing/2014/main" id="{DF036F19-94C1-1A59-13C3-1477DE682981}"/>
              </a:ext>
            </a:extLst>
          </p:cNvPr>
          <p:cNvSpPr/>
          <p:nvPr/>
        </p:nvSpPr>
        <p:spPr>
          <a:xfrm>
            <a:off x="2206171" y="542288"/>
            <a:ext cx="9677400" cy="1417558"/>
          </a:xfrm>
          <a:prstGeom prst="rect">
            <a:avLst/>
          </a:prstGeom>
          <a:noFill/>
          <a:ln/>
        </p:spPr>
        <p:txBody>
          <a:bodyPr wrap="square" lIns="0" tIns="0" rIns="0" bIns="0" rtlCol="0" anchor="t"/>
          <a:lstStyle/>
          <a:p>
            <a:pPr>
              <a:lnSpc>
                <a:spcPts val="5550"/>
              </a:lnSpc>
            </a:pPr>
            <a:r>
              <a:rPr lang="vi-VN" sz="4800" b="1" dirty="0">
                <a:solidFill>
                  <a:srgbClr val="ED49A9"/>
                </a:solidFill>
              </a:rPr>
              <a:t>3. Thuật toán sinh OTP phổ biến</a:t>
            </a:r>
          </a:p>
          <a:p>
            <a:pPr marL="0" indent="0">
              <a:lnSpc>
                <a:spcPts val="5550"/>
              </a:lnSpc>
              <a:buNone/>
            </a:pPr>
            <a:endParaRPr lang="en-US" sz="4450" dirty="0">
              <a:latin typeface="Abadi" panose="020B0604020104020204" pitchFamily="34" charset="0"/>
            </a:endParaRPr>
          </a:p>
        </p:txBody>
      </p:sp>
      <p:sp>
        <p:nvSpPr>
          <p:cNvPr id="9" name="Hộp Văn bản 8">
            <a:extLst>
              <a:ext uri="{FF2B5EF4-FFF2-40B4-BE49-F238E27FC236}">
                <a16:creationId xmlns:a16="http://schemas.microsoft.com/office/drawing/2014/main" id="{B5B77088-449C-C3D0-B6F7-FB19A78FE73D}"/>
              </a:ext>
            </a:extLst>
          </p:cNvPr>
          <p:cNvSpPr txBox="1"/>
          <p:nvPr/>
        </p:nvSpPr>
        <p:spPr>
          <a:xfrm>
            <a:off x="6836229" y="1941210"/>
            <a:ext cx="7649027" cy="5563831"/>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vi-VN" sz="2400" b="1" dirty="0">
                <a:solidFill>
                  <a:srgbClr val="C6BFEE"/>
                </a:solidFill>
              </a:rPr>
              <a:t>TOTP (</a:t>
            </a:r>
            <a:r>
              <a:rPr lang="vi-VN" sz="2400" b="1" dirty="0" err="1">
                <a:solidFill>
                  <a:srgbClr val="C6BFEE"/>
                </a:solidFill>
              </a:rPr>
              <a:t>Time-Based</a:t>
            </a:r>
            <a:r>
              <a:rPr lang="vi-VN" sz="2400" b="1" dirty="0">
                <a:solidFill>
                  <a:srgbClr val="C6BFEE"/>
                </a:solidFill>
              </a:rPr>
              <a:t> </a:t>
            </a:r>
            <a:r>
              <a:rPr lang="vi-VN" sz="2400" b="1" dirty="0" err="1">
                <a:solidFill>
                  <a:srgbClr val="C6BFEE"/>
                </a:solidFill>
              </a:rPr>
              <a:t>One-Time</a:t>
            </a:r>
            <a:r>
              <a:rPr lang="vi-VN" sz="2400" b="1" dirty="0">
                <a:solidFill>
                  <a:srgbClr val="C6BFEE"/>
                </a:solidFill>
              </a:rPr>
              <a:t> </a:t>
            </a:r>
            <a:r>
              <a:rPr lang="vi-VN" sz="2400" b="1" dirty="0" err="1">
                <a:solidFill>
                  <a:srgbClr val="C6BFEE"/>
                </a:solidFill>
              </a:rPr>
              <a:t>Password</a:t>
            </a:r>
            <a:r>
              <a:rPr lang="vi-VN" sz="2400" b="1" dirty="0">
                <a:solidFill>
                  <a:srgbClr val="C6BFEE"/>
                </a:solidFill>
              </a:rPr>
              <a:t> </a:t>
            </a:r>
            <a:r>
              <a:rPr lang="vi-VN" sz="2400" b="1" dirty="0" err="1">
                <a:solidFill>
                  <a:srgbClr val="C6BFEE"/>
                </a:solidFill>
              </a:rPr>
              <a:t>Algorithm</a:t>
            </a:r>
            <a:r>
              <a:rPr lang="vi-VN" sz="2400" b="1" dirty="0">
                <a:solidFill>
                  <a:srgbClr val="C6BFEE"/>
                </a:solidFill>
              </a:rPr>
              <a:t>): </a:t>
            </a:r>
            <a:r>
              <a:rPr lang="vi-VN" sz="2400" dirty="0">
                <a:solidFill>
                  <a:srgbClr val="C6BFEE"/>
                </a:solidFill>
              </a:rPr>
              <a:t>Dựa trên thời gian thực thay vì bộ đếm.</a:t>
            </a:r>
          </a:p>
          <a:p>
            <a:pPr marL="800100" lvl="1" indent="-342900">
              <a:lnSpc>
                <a:spcPct val="150000"/>
              </a:lnSpc>
              <a:buFont typeface="Arial" panose="020B0604020202020204" pitchFamily="34" charset="0"/>
              <a:buChar char="•"/>
            </a:pPr>
            <a:r>
              <a:rPr lang="vi-VN" sz="2400" b="1" dirty="0">
                <a:solidFill>
                  <a:srgbClr val="C6BFEE"/>
                </a:solidFill>
              </a:rPr>
              <a:t>Công thức</a:t>
            </a:r>
            <a:r>
              <a:rPr lang="vi-VN" sz="2400" dirty="0">
                <a:solidFill>
                  <a:srgbClr val="C6BFEE"/>
                </a:solidFill>
              </a:rPr>
              <a:t>: TOTP(K,T)=HOTP(K,⌊TX⌋)TOTP(K, T) = HOTP(K, \</a:t>
            </a:r>
            <a:r>
              <a:rPr lang="vi-VN" sz="2400" dirty="0" err="1">
                <a:solidFill>
                  <a:srgbClr val="C6BFEE"/>
                </a:solidFill>
              </a:rPr>
              <a:t>lfloor</a:t>
            </a:r>
            <a:r>
              <a:rPr lang="vi-VN" sz="2400" dirty="0">
                <a:solidFill>
                  <a:srgbClr val="C6BFEE"/>
                </a:solidFill>
              </a:rPr>
              <a:t> \</a:t>
            </a:r>
            <a:r>
              <a:rPr lang="vi-VN" sz="2400" dirty="0" err="1">
                <a:solidFill>
                  <a:srgbClr val="C6BFEE"/>
                </a:solidFill>
              </a:rPr>
              <a:t>frac</a:t>
            </a:r>
            <a:r>
              <a:rPr lang="vi-VN" sz="2400" dirty="0">
                <a:solidFill>
                  <a:srgbClr val="C6BFEE"/>
                </a:solidFill>
              </a:rPr>
              <a:t>{T}{X} \</a:t>
            </a:r>
            <a:r>
              <a:rPr lang="vi-VN" sz="2400" dirty="0" err="1">
                <a:solidFill>
                  <a:srgbClr val="C6BFEE"/>
                </a:solidFill>
              </a:rPr>
              <a:t>rfloor</a:t>
            </a:r>
            <a:r>
              <a:rPr lang="vi-VN" sz="2400" dirty="0">
                <a:solidFill>
                  <a:srgbClr val="C6BFEE"/>
                </a:solidFill>
              </a:rPr>
              <a:t>) TOTP(K,T)=HOTP(K,⌊XT​⌋)</a:t>
            </a:r>
          </a:p>
          <a:p>
            <a:pPr marL="800100" lvl="1" indent="-342900">
              <a:lnSpc>
                <a:spcPct val="150000"/>
              </a:lnSpc>
              <a:buFont typeface="Arial" panose="020B0604020202020204" pitchFamily="34" charset="0"/>
              <a:buChar char="•"/>
            </a:pPr>
            <a:r>
              <a:rPr lang="vi-VN" sz="2400" b="1" dirty="0">
                <a:solidFill>
                  <a:srgbClr val="C6BFEE"/>
                </a:solidFill>
              </a:rPr>
              <a:t>Ưu điểm</a:t>
            </a:r>
            <a:r>
              <a:rPr lang="vi-VN" sz="2400" dirty="0">
                <a:solidFill>
                  <a:srgbClr val="C6BFEE"/>
                </a:solidFill>
              </a:rPr>
              <a:t>: Phù hợp với hệ thống yêu cầu đồng bộ thời gian. Độ an toàn cao vì giá trị OTP liên tục thay đổi.</a:t>
            </a:r>
          </a:p>
          <a:p>
            <a:pPr marL="800100" lvl="1" indent="-342900">
              <a:lnSpc>
                <a:spcPct val="150000"/>
              </a:lnSpc>
              <a:buFont typeface="Arial" panose="020B0604020202020204" pitchFamily="34" charset="0"/>
              <a:buChar char="•"/>
            </a:pPr>
            <a:r>
              <a:rPr lang="vi-VN" sz="2400" b="1" dirty="0">
                <a:solidFill>
                  <a:srgbClr val="C6BFEE"/>
                </a:solidFill>
              </a:rPr>
              <a:t>Nhược điểm</a:t>
            </a:r>
            <a:r>
              <a:rPr lang="vi-VN" sz="2400" dirty="0">
                <a:solidFill>
                  <a:srgbClr val="C6BFEE"/>
                </a:solidFill>
              </a:rPr>
              <a:t>: Cần đồng bộ thời gian chính xác giữa các thiết bị.</a:t>
            </a:r>
          </a:p>
        </p:txBody>
      </p:sp>
      <p:sp>
        <p:nvSpPr>
          <p:cNvPr id="4" name="AutoShape 2" descr="TOTP Algorithm Explained - Protectimus Solutions">
            <a:extLst>
              <a:ext uri="{FF2B5EF4-FFF2-40B4-BE49-F238E27FC236}">
                <a16:creationId xmlns:a16="http://schemas.microsoft.com/office/drawing/2014/main" id="{44B4BB6E-CE1B-ECE9-658E-726051E33343}"/>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6" name="Hình ảnh 5">
            <a:extLst>
              <a:ext uri="{FF2B5EF4-FFF2-40B4-BE49-F238E27FC236}">
                <a16:creationId xmlns:a16="http://schemas.microsoft.com/office/drawing/2014/main" id="{544EBC2E-DC76-7870-F2C6-EEBEB9748A7C}"/>
              </a:ext>
            </a:extLst>
          </p:cNvPr>
          <p:cNvPicPr>
            <a:picLocks noChangeAspect="1"/>
          </p:cNvPicPr>
          <p:nvPr/>
        </p:nvPicPr>
        <p:blipFill>
          <a:blip r:embed="rId3"/>
          <a:stretch>
            <a:fillRect/>
          </a:stretch>
        </p:blipFill>
        <p:spPr>
          <a:xfrm>
            <a:off x="296260" y="2201979"/>
            <a:ext cx="6539969" cy="4744073"/>
          </a:xfrm>
          <a:prstGeom prst="rect">
            <a:avLst/>
          </a:prstGeom>
        </p:spPr>
      </p:pic>
    </p:spTree>
    <p:extLst>
      <p:ext uri="{BB962C8B-B14F-4D97-AF65-F5344CB8AC3E}">
        <p14:creationId xmlns:p14="http://schemas.microsoft.com/office/powerpoint/2010/main" val="1851809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530384"/>
            <a:ext cx="9922073"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Arial" panose="020B0604020202020204" pitchFamily="34" charset="0"/>
                <a:ea typeface="Inconsolata Bold" pitchFamily="34" charset="-122"/>
                <a:cs typeface="Arial" panose="020B0604020202020204" pitchFamily="34" charset="0"/>
              </a:rPr>
              <a:t>Sinh OTP dựa trên đồng bộ thời gian</a:t>
            </a:r>
            <a:endParaRPr lang="en-US" sz="4450" dirty="0">
              <a:latin typeface="Abadi" panose="020B0604020104020204" pitchFamily="34" charset="0"/>
            </a:endParaRPr>
          </a:p>
        </p:txBody>
      </p:sp>
      <p:sp>
        <p:nvSpPr>
          <p:cNvPr id="3" name="Text 1"/>
          <p:cNvSpPr/>
          <p:nvPr/>
        </p:nvSpPr>
        <p:spPr>
          <a:xfrm>
            <a:off x="793790" y="180613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F94CAF"/>
                </a:solidFill>
                <a:latin typeface="Arial" panose="020B0604020202020204" pitchFamily="34" charset="0"/>
                <a:ea typeface="Inconsolata Bold" pitchFamily="34" charset="-122"/>
                <a:cs typeface="Arial" panose="020B0604020202020204" pitchFamily="34" charset="0"/>
              </a:rPr>
              <a:t>Thuật toán TOTP</a:t>
            </a:r>
            <a:endParaRPr lang="en-US" sz="2200" dirty="0">
              <a:latin typeface="Abadi" panose="020B0604020104020204" pitchFamily="34" charset="0"/>
            </a:endParaRPr>
          </a:p>
        </p:txBody>
      </p:sp>
      <p:sp>
        <p:nvSpPr>
          <p:cNvPr id="4" name="Text 2"/>
          <p:cNvSpPr/>
          <p:nvPr/>
        </p:nvSpPr>
        <p:spPr>
          <a:xfrm>
            <a:off x="793790" y="2387283"/>
            <a:ext cx="3946073" cy="1088708"/>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Arial" panose="020B0604020202020204" pitchFamily="34" charset="0"/>
                <a:ea typeface="Fira Sans" pitchFamily="34" charset="-122"/>
                <a:cs typeface="Arial" panose="020B0604020202020204" pitchFamily="34" charset="0"/>
              </a:rPr>
              <a:t>TOTP (Time-Based One-Time Password Algorithm) được định nghĩa trong RFC 6238, tương tự như HOTP nhưng dựa trên thời gian T thay vì bộ đếm C.</a:t>
            </a:r>
            <a:endParaRPr lang="en-US" sz="1750" dirty="0">
              <a:latin typeface="Abadi" panose="020B0604020104020204" pitchFamily="34" charset="0"/>
            </a:endParaRPr>
          </a:p>
        </p:txBody>
      </p:sp>
      <p:sp>
        <p:nvSpPr>
          <p:cNvPr id="11" name="Text 0">
            <a:extLst>
              <a:ext uri="{FF2B5EF4-FFF2-40B4-BE49-F238E27FC236}">
                <a16:creationId xmlns:a16="http://schemas.microsoft.com/office/drawing/2014/main" id="{F22C988E-5841-40C1-CC32-798959582DD5}"/>
              </a:ext>
            </a:extLst>
          </p:cNvPr>
          <p:cNvSpPr/>
          <p:nvPr/>
        </p:nvSpPr>
        <p:spPr>
          <a:xfrm>
            <a:off x="786170" y="4624111"/>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Arial" panose="020B0604020202020204" pitchFamily="34" charset="0"/>
                <a:ea typeface="Inconsolata Bold" pitchFamily="34" charset="-122"/>
                <a:cs typeface="Arial" panose="020B0604020202020204" pitchFamily="34" charset="0"/>
              </a:rPr>
              <a:t>Thuật toán TOTP</a:t>
            </a:r>
            <a:endParaRPr lang="en-US" sz="4450" dirty="0">
              <a:latin typeface="Abadi" panose="020B0604020104020204" pitchFamily="34" charset="0"/>
            </a:endParaRPr>
          </a:p>
        </p:txBody>
      </p:sp>
      <p:sp>
        <p:nvSpPr>
          <p:cNvPr id="12" name="Shape 1">
            <a:extLst>
              <a:ext uri="{FF2B5EF4-FFF2-40B4-BE49-F238E27FC236}">
                <a16:creationId xmlns:a16="http://schemas.microsoft.com/office/drawing/2014/main" id="{756D1FA4-20E4-01B0-08DA-998D1491DDBE}"/>
              </a:ext>
            </a:extLst>
          </p:cNvPr>
          <p:cNvSpPr/>
          <p:nvPr/>
        </p:nvSpPr>
        <p:spPr>
          <a:xfrm>
            <a:off x="786170" y="5928203"/>
            <a:ext cx="510302" cy="510302"/>
          </a:xfrm>
          <a:prstGeom prst="roundRect">
            <a:avLst>
              <a:gd name="adj" fmla="val 6667"/>
            </a:avLst>
          </a:prstGeom>
          <a:solidFill>
            <a:srgbClr val="433550"/>
          </a:solidFill>
          <a:ln/>
        </p:spPr>
      </p:sp>
      <p:sp>
        <p:nvSpPr>
          <p:cNvPr id="13" name="Text 2">
            <a:extLst>
              <a:ext uri="{FF2B5EF4-FFF2-40B4-BE49-F238E27FC236}">
                <a16:creationId xmlns:a16="http://schemas.microsoft.com/office/drawing/2014/main" id="{60F4B353-7654-7D76-6086-DF72428DA017}"/>
              </a:ext>
            </a:extLst>
          </p:cNvPr>
          <p:cNvSpPr/>
          <p:nvPr/>
        </p:nvSpPr>
        <p:spPr>
          <a:xfrm>
            <a:off x="956191" y="6013214"/>
            <a:ext cx="170140" cy="340281"/>
          </a:xfrm>
          <a:prstGeom prst="rect">
            <a:avLst/>
          </a:prstGeom>
          <a:noFill/>
          <a:ln/>
        </p:spPr>
        <p:txBody>
          <a:bodyPr wrap="none" lIns="0" tIns="0" rIns="0" bIns="0" rtlCol="0" anchor="t"/>
          <a:lstStyle/>
          <a:p>
            <a:pPr marL="0" indent="0" algn="ctr">
              <a:lnSpc>
                <a:spcPts val="2650"/>
              </a:lnSpc>
              <a:buNone/>
            </a:pPr>
            <a:r>
              <a:rPr lang="en-US" sz="2650" b="1" dirty="0">
                <a:solidFill>
                  <a:srgbClr val="DAD1E6"/>
                </a:solidFill>
                <a:latin typeface="Arial" panose="020B0604020202020204" pitchFamily="34" charset="0"/>
                <a:ea typeface="Inconsolata Bold" pitchFamily="34" charset="-122"/>
                <a:cs typeface="Arial" panose="020B0604020202020204" pitchFamily="34" charset="0"/>
              </a:rPr>
              <a:t>1</a:t>
            </a:r>
            <a:endParaRPr lang="en-US" sz="2650" dirty="0">
              <a:latin typeface="Abadi" panose="020B0604020104020204" pitchFamily="34" charset="0"/>
            </a:endParaRPr>
          </a:p>
        </p:txBody>
      </p:sp>
      <p:sp>
        <p:nvSpPr>
          <p:cNvPr id="14" name="Text 3">
            <a:extLst>
              <a:ext uri="{FF2B5EF4-FFF2-40B4-BE49-F238E27FC236}">
                <a16:creationId xmlns:a16="http://schemas.microsoft.com/office/drawing/2014/main" id="{98D507F9-1D02-0C59-102D-C13D9E10977D}"/>
              </a:ext>
            </a:extLst>
          </p:cNvPr>
          <p:cNvSpPr/>
          <p:nvPr/>
        </p:nvSpPr>
        <p:spPr>
          <a:xfrm>
            <a:off x="1523286" y="592820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Arial" panose="020B0604020202020204" pitchFamily="34" charset="0"/>
                <a:ea typeface="Inconsolata Bold" pitchFamily="34" charset="-122"/>
                <a:cs typeface="Arial" panose="020B0604020202020204" pitchFamily="34" charset="0"/>
              </a:rPr>
              <a:t>TOTP dựa trên HOTP</a:t>
            </a:r>
            <a:endParaRPr lang="en-US" sz="2200" dirty="0">
              <a:latin typeface="Abadi" panose="020B0604020104020204" pitchFamily="34" charset="0"/>
            </a:endParaRPr>
          </a:p>
        </p:txBody>
      </p:sp>
      <p:sp>
        <p:nvSpPr>
          <p:cNvPr id="15" name="Text 4">
            <a:extLst>
              <a:ext uri="{FF2B5EF4-FFF2-40B4-BE49-F238E27FC236}">
                <a16:creationId xmlns:a16="http://schemas.microsoft.com/office/drawing/2014/main" id="{A7B9EC5F-691E-EABB-76E6-FDA31D2CF24C}"/>
              </a:ext>
            </a:extLst>
          </p:cNvPr>
          <p:cNvSpPr/>
          <p:nvPr/>
        </p:nvSpPr>
        <p:spPr>
          <a:xfrm>
            <a:off x="1523286" y="6418621"/>
            <a:ext cx="3459242" cy="362903"/>
          </a:xfrm>
          <a:prstGeom prst="rect">
            <a:avLst/>
          </a:prstGeom>
          <a:noFill/>
          <a:ln/>
        </p:spPr>
        <p:txBody>
          <a:bodyPr wrap="none" lIns="0" tIns="0" rIns="0" bIns="0" rtlCol="0" anchor="t"/>
          <a:lstStyle/>
          <a:p>
            <a:pPr marL="0" indent="0">
              <a:lnSpc>
                <a:spcPts val="2850"/>
              </a:lnSpc>
              <a:buNone/>
            </a:pPr>
            <a:r>
              <a:rPr lang="en-US" sz="1750" dirty="0">
                <a:solidFill>
                  <a:srgbClr val="DAD1E6"/>
                </a:solidFill>
                <a:latin typeface="Arial" panose="020B0604020202020204" pitchFamily="34" charset="0"/>
                <a:ea typeface="Fira Sans" pitchFamily="34" charset="-122"/>
                <a:cs typeface="Arial" panose="020B0604020202020204" pitchFamily="34" charset="0"/>
              </a:rPr>
              <a:t>TOTP = HOTP(K,T)</a:t>
            </a:r>
            <a:endParaRPr lang="en-US" sz="1750" dirty="0">
              <a:latin typeface="Abadi" panose="020B0604020104020204" pitchFamily="34" charset="0"/>
            </a:endParaRPr>
          </a:p>
        </p:txBody>
      </p:sp>
      <p:sp>
        <p:nvSpPr>
          <p:cNvPr id="16" name="Shape 5">
            <a:extLst>
              <a:ext uri="{FF2B5EF4-FFF2-40B4-BE49-F238E27FC236}">
                <a16:creationId xmlns:a16="http://schemas.microsoft.com/office/drawing/2014/main" id="{75EB0F79-F0B5-E570-1D1B-123E492EA486}"/>
              </a:ext>
            </a:extLst>
          </p:cNvPr>
          <p:cNvSpPr/>
          <p:nvPr/>
        </p:nvSpPr>
        <p:spPr>
          <a:xfrm>
            <a:off x="5209342" y="5928203"/>
            <a:ext cx="510302" cy="510302"/>
          </a:xfrm>
          <a:prstGeom prst="roundRect">
            <a:avLst>
              <a:gd name="adj" fmla="val 6667"/>
            </a:avLst>
          </a:prstGeom>
          <a:solidFill>
            <a:srgbClr val="433550"/>
          </a:solidFill>
          <a:ln/>
        </p:spPr>
      </p:sp>
      <p:sp>
        <p:nvSpPr>
          <p:cNvPr id="17" name="Text 6">
            <a:extLst>
              <a:ext uri="{FF2B5EF4-FFF2-40B4-BE49-F238E27FC236}">
                <a16:creationId xmlns:a16="http://schemas.microsoft.com/office/drawing/2014/main" id="{97147A3D-8CD3-5678-8056-43AD545D52F6}"/>
              </a:ext>
            </a:extLst>
          </p:cNvPr>
          <p:cNvSpPr/>
          <p:nvPr/>
        </p:nvSpPr>
        <p:spPr>
          <a:xfrm>
            <a:off x="5379363" y="6013214"/>
            <a:ext cx="170140" cy="340281"/>
          </a:xfrm>
          <a:prstGeom prst="rect">
            <a:avLst/>
          </a:prstGeom>
          <a:noFill/>
          <a:ln/>
        </p:spPr>
        <p:txBody>
          <a:bodyPr wrap="none" lIns="0" tIns="0" rIns="0" bIns="0" rtlCol="0" anchor="t"/>
          <a:lstStyle/>
          <a:p>
            <a:pPr marL="0" indent="0" algn="ctr">
              <a:lnSpc>
                <a:spcPts val="2650"/>
              </a:lnSpc>
              <a:buNone/>
            </a:pPr>
            <a:r>
              <a:rPr lang="en-US" sz="2650" b="1" dirty="0">
                <a:solidFill>
                  <a:srgbClr val="DAD1E6"/>
                </a:solidFill>
                <a:latin typeface="Arial" panose="020B0604020202020204" pitchFamily="34" charset="0"/>
                <a:ea typeface="Inconsolata Bold" pitchFamily="34" charset="-122"/>
                <a:cs typeface="Arial" panose="020B0604020202020204" pitchFamily="34" charset="0"/>
              </a:rPr>
              <a:t>2</a:t>
            </a:r>
            <a:endParaRPr lang="en-US" sz="2650" dirty="0">
              <a:latin typeface="Abadi" panose="020B0604020104020204" pitchFamily="34" charset="0"/>
            </a:endParaRPr>
          </a:p>
        </p:txBody>
      </p:sp>
      <p:sp>
        <p:nvSpPr>
          <p:cNvPr id="18" name="Text 7">
            <a:extLst>
              <a:ext uri="{FF2B5EF4-FFF2-40B4-BE49-F238E27FC236}">
                <a16:creationId xmlns:a16="http://schemas.microsoft.com/office/drawing/2014/main" id="{46BB73FC-61D9-EC47-195E-F43FFE055180}"/>
              </a:ext>
            </a:extLst>
          </p:cNvPr>
          <p:cNvSpPr/>
          <p:nvPr/>
        </p:nvSpPr>
        <p:spPr>
          <a:xfrm>
            <a:off x="5946458" y="592820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Arial" panose="020B0604020202020204" pitchFamily="34" charset="0"/>
                <a:ea typeface="Inconsolata Bold" pitchFamily="34" charset="-122"/>
                <a:cs typeface="Arial" panose="020B0604020202020204" pitchFamily="34" charset="0"/>
              </a:rPr>
              <a:t>Độ dài OTP</a:t>
            </a:r>
            <a:endParaRPr lang="en-US" sz="2200" dirty="0">
              <a:latin typeface="Abadi" panose="020B0604020104020204" pitchFamily="34" charset="0"/>
            </a:endParaRPr>
          </a:p>
        </p:txBody>
      </p:sp>
      <p:sp>
        <p:nvSpPr>
          <p:cNvPr id="19" name="Text 8">
            <a:extLst>
              <a:ext uri="{FF2B5EF4-FFF2-40B4-BE49-F238E27FC236}">
                <a16:creationId xmlns:a16="http://schemas.microsoft.com/office/drawing/2014/main" id="{3AE63E90-FB0E-57DC-9B50-1D1F4A4EE225}"/>
              </a:ext>
            </a:extLst>
          </p:cNvPr>
          <p:cNvSpPr/>
          <p:nvPr/>
        </p:nvSpPr>
        <p:spPr>
          <a:xfrm>
            <a:off x="5946458" y="6418621"/>
            <a:ext cx="3459242" cy="362903"/>
          </a:xfrm>
          <a:prstGeom prst="rect">
            <a:avLst/>
          </a:prstGeom>
          <a:noFill/>
          <a:ln/>
        </p:spPr>
        <p:txBody>
          <a:bodyPr wrap="none" lIns="0" tIns="0" rIns="0" bIns="0" rtlCol="0" anchor="t"/>
          <a:lstStyle/>
          <a:p>
            <a:pPr marL="0" indent="0">
              <a:lnSpc>
                <a:spcPts val="2850"/>
              </a:lnSpc>
              <a:buNone/>
            </a:pPr>
            <a:r>
              <a:rPr lang="en-US" sz="1750" dirty="0">
                <a:solidFill>
                  <a:srgbClr val="DAD1E6"/>
                </a:solidFill>
                <a:latin typeface="Arial" panose="020B0604020202020204" pitchFamily="34" charset="0"/>
                <a:ea typeface="Fira Sans" pitchFamily="34" charset="-122"/>
                <a:cs typeface="Arial" panose="020B0604020202020204" pitchFamily="34" charset="0"/>
              </a:rPr>
              <a:t>TOTP value = TOTP(K,T) mod 10d</a:t>
            </a:r>
            <a:endParaRPr lang="en-US" sz="1750" dirty="0">
              <a:latin typeface="Abadi" panose="020B0604020104020204" pitchFamily="34" charset="0"/>
            </a:endParaRPr>
          </a:p>
        </p:txBody>
      </p:sp>
      <p:sp>
        <p:nvSpPr>
          <p:cNvPr id="20" name="Shape 9">
            <a:extLst>
              <a:ext uri="{FF2B5EF4-FFF2-40B4-BE49-F238E27FC236}">
                <a16:creationId xmlns:a16="http://schemas.microsoft.com/office/drawing/2014/main" id="{0ADB61E3-F7FD-C5CA-8AE3-CE1DE93CC793}"/>
              </a:ext>
            </a:extLst>
          </p:cNvPr>
          <p:cNvSpPr/>
          <p:nvPr/>
        </p:nvSpPr>
        <p:spPr>
          <a:xfrm>
            <a:off x="9632513" y="5928203"/>
            <a:ext cx="510302" cy="510302"/>
          </a:xfrm>
          <a:prstGeom prst="roundRect">
            <a:avLst>
              <a:gd name="adj" fmla="val 6667"/>
            </a:avLst>
          </a:prstGeom>
          <a:solidFill>
            <a:srgbClr val="433550"/>
          </a:solidFill>
          <a:ln/>
        </p:spPr>
      </p:sp>
      <p:sp>
        <p:nvSpPr>
          <p:cNvPr id="21" name="Text 10">
            <a:extLst>
              <a:ext uri="{FF2B5EF4-FFF2-40B4-BE49-F238E27FC236}">
                <a16:creationId xmlns:a16="http://schemas.microsoft.com/office/drawing/2014/main" id="{125418D6-EEE4-89BD-BA86-C90E6EA9A151}"/>
              </a:ext>
            </a:extLst>
          </p:cNvPr>
          <p:cNvSpPr/>
          <p:nvPr/>
        </p:nvSpPr>
        <p:spPr>
          <a:xfrm>
            <a:off x="9802535" y="6013214"/>
            <a:ext cx="170140" cy="340281"/>
          </a:xfrm>
          <a:prstGeom prst="rect">
            <a:avLst/>
          </a:prstGeom>
          <a:noFill/>
          <a:ln/>
        </p:spPr>
        <p:txBody>
          <a:bodyPr wrap="none" lIns="0" tIns="0" rIns="0" bIns="0" rtlCol="0" anchor="t"/>
          <a:lstStyle/>
          <a:p>
            <a:pPr marL="0" indent="0" algn="ctr">
              <a:lnSpc>
                <a:spcPts val="2650"/>
              </a:lnSpc>
              <a:buNone/>
            </a:pPr>
            <a:r>
              <a:rPr lang="en-US" sz="2650" b="1" dirty="0">
                <a:solidFill>
                  <a:srgbClr val="DAD1E6"/>
                </a:solidFill>
                <a:latin typeface="Arial" panose="020B0604020202020204" pitchFamily="34" charset="0"/>
                <a:ea typeface="Inconsolata Bold" pitchFamily="34" charset="-122"/>
                <a:cs typeface="Arial" panose="020B0604020202020204" pitchFamily="34" charset="0"/>
              </a:rPr>
              <a:t>3</a:t>
            </a:r>
            <a:endParaRPr lang="en-US" sz="2650" dirty="0">
              <a:latin typeface="Abadi" panose="020B0604020104020204" pitchFamily="34" charset="0"/>
            </a:endParaRPr>
          </a:p>
        </p:txBody>
      </p:sp>
      <p:sp>
        <p:nvSpPr>
          <p:cNvPr id="22" name="Text 11">
            <a:extLst>
              <a:ext uri="{FF2B5EF4-FFF2-40B4-BE49-F238E27FC236}">
                <a16:creationId xmlns:a16="http://schemas.microsoft.com/office/drawing/2014/main" id="{6D919303-6004-1F17-3736-9388A0002B3C}"/>
              </a:ext>
            </a:extLst>
          </p:cNvPr>
          <p:cNvSpPr/>
          <p:nvPr/>
        </p:nvSpPr>
        <p:spPr>
          <a:xfrm>
            <a:off x="10369629" y="592820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DAD1E6"/>
                </a:solidFill>
                <a:latin typeface="Arial" panose="020B0604020202020204" pitchFamily="34" charset="0"/>
                <a:ea typeface="Inconsolata Bold" pitchFamily="34" charset="-122"/>
                <a:cs typeface="Arial" panose="020B0604020202020204" pitchFamily="34" charset="0"/>
              </a:rPr>
              <a:t>Vấn đề mất đồng bộ</a:t>
            </a:r>
            <a:endParaRPr lang="en-US" sz="2200" dirty="0">
              <a:latin typeface="Abadi" panose="020B0604020104020204" pitchFamily="34" charset="0"/>
            </a:endParaRPr>
          </a:p>
        </p:txBody>
      </p:sp>
      <p:sp>
        <p:nvSpPr>
          <p:cNvPr id="23" name="Text 12">
            <a:extLst>
              <a:ext uri="{FF2B5EF4-FFF2-40B4-BE49-F238E27FC236}">
                <a16:creationId xmlns:a16="http://schemas.microsoft.com/office/drawing/2014/main" id="{00E460F7-5413-B064-8524-E5F4BE66630C}"/>
              </a:ext>
            </a:extLst>
          </p:cNvPr>
          <p:cNvSpPr/>
          <p:nvPr/>
        </p:nvSpPr>
        <p:spPr>
          <a:xfrm>
            <a:off x="10369629" y="6418621"/>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Arial" panose="020B0604020202020204" pitchFamily="34" charset="0"/>
                <a:ea typeface="Fira Sans" pitchFamily="34" charset="-122"/>
                <a:cs typeface="Arial" panose="020B0604020202020204" pitchFamily="34" charset="0"/>
              </a:rPr>
              <a:t>Mất đồng bộ thời gian giữa máy trạm và máy chủ có thể dẫn đến OTP không khớp.</a:t>
            </a:r>
            <a:endParaRPr lang="en-US" sz="1750" dirty="0">
              <a:latin typeface="Abadi" panose="020B0604020104020204" pitchFamily="34" charset="0"/>
            </a:endParaRPr>
          </a:p>
        </p:txBody>
      </p:sp>
      <p:pic>
        <p:nvPicPr>
          <p:cNvPr id="24" name="Image 0" descr="preencoded.png">
            <a:extLst>
              <a:ext uri="{FF2B5EF4-FFF2-40B4-BE49-F238E27FC236}">
                <a16:creationId xmlns:a16="http://schemas.microsoft.com/office/drawing/2014/main" id="{E23CE901-8473-840B-D72E-8806DA554C30}"/>
              </a:ext>
            </a:extLst>
          </p:cNvPr>
          <p:cNvPicPr>
            <a:picLocks noChangeAspect="1"/>
          </p:cNvPicPr>
          <p:nvPr/>
        </p:nvPicPr>
        <p:blipFill>
          <a:blip r:embed="rId3"/>
          <a:srcRect l="16861" r="16256"/>
          <a:stretch/>
        </p:blipFill>
        <p:spPr>
          <a:xfrm>
            <a:off x="4739863" y="1652788"/>
            <a:ext cx="9785299" cy="2835235"/>
          </a:xfrm>
          <a:prstGeom prst="rect">
            <a:avLst/>
          </a:prstGeom>
        </p:spPr>
      </p:pic>
      <p:sp>
        <p:nvSpPr>
          <p:cNvPr id="5" name="Hình chữ nhật 4">
            <a:extLst>
              <a:ext uri="{FF2B5EF4-FFF2-40B4-BE49-F238E27FC236}">
                <a16:creationId xmlns:a16="http://schemas.microsoft.com/office/drawing/2014/main" id="{70E26710-567C-B750-7AF7-5F879053D6AA}"/>
              </a:ext>
            </a:extLst>
          </p:cNvPr>
          <p:cNvSpPr/>
          <p:nvPr/>
        </p:nvSpPr>
        <p:spPr>
          <a:xfrm>
            <a:off x="12763500" y="7662559"/>
            <a:ext cx="1866900" cy="567041"/>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ộp Văn bản 11">
            <a:extLst>
              <a:ext uri="{FF2B5EF4-FFF2-40B4-BE49-F238E27FC236}">
                <a16:creationId xmlns:a16="http://schemas.microsoft.com/office/drawing/2014/main" id="{30321D27-1FB3-E113-1981-474F9508292B}"/>
              </a:ext>
            </a:extLst>
          </p:cNvPr>
          <p:cNvSpPr txBox="1"/>
          <p:nvPr/>
        </p:nvSpPr>
        <p:spPr>
          <a:xfrm>
            <a:off x="406400" y="1521242"/>
            <a:ext cx="7912100" cy="585230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vi-VN" sz="2400" b="1" dirty="0">
                <a:solidFill>
                  <a:schemeClr val="bg1"/>
                </a:solidFill>
              </a:rPr>
              <a:t>Trong ngân hàng</a:t>
            </a:r>
            <a:r>
              <a:rPr lang="vi-VN" sz="2400" dirty="0">
                <a:solidFill>
                  <a:schemeClr val="bg1"/>
                </a:solidFill>
              </a:rPr>
              <a:t>:</a:t>
            </a:r>
          </a:p>
          <a:p>
            <a:pPr lvl="1">
              <a:lnSpc>
                <a:spcPct val="150000"/>
              </a:lnSpc>
            </a:pPr>
            <a:r>
              <a:rPr lang="vi-VN" sz="2000" dirty="0">
                <a:solidFill>
                  <a:schemeClr val="bg1"/>
                </a:solidFill>
              </a:rPr>
              <a:t>Dùng OTP để xác thực giao dịch trực tuyến, như rút tiền, chuyển khoản. OTP được gửi qua SMS, </a:t>
            </a:r>
            <a:r>
              <a:rPr lang="vi-VN" sz="2000" dirty="0" err="1">
                <a:solidFill>
                  <a:schemeClr val="bg1"/>
                </a:solidFill>
              </a:rPr>
              <a:t>email</a:t>
            </a:r>
            <a:r>
              <a:rPr lang="vi-VN" sz="2000" dirty="0">
                <a:solidFill>
                  <a:schemeClr val="bg1"/>
                </a:solidFill>
              </a:rPr>
              <a:t>, hoặc sinh trên thiết bị </a:t>
            </a:r>
            <a:r>
              <a:rPr lang="vi-VN" sz="2000" dirty="0" err="1">
                <a:solidFill>
                  <a:schemeClr val="bg1"/>
                </a:solidFill>
              </a:rPr>
              <a:t>Token</a:t>
            </a:r>
            <a:r>
              <a:rPr lang="vi-VN" sz="2000" dirty="0">
                <a:solidFill>
                  <a:schemeClr val="bg1"/>
                </a:solidFill>
              </a:rPr>
              <a:t>. Đảm bảo rằng ngay cả khi mật khẩu tài khoản bị lộ, </a:t>
            </a:r>
            <a:r>
              <a:rPr lang="vi-VN" sz="2000" dirty="0" err="1">
                <a:solidFill>
                  <a:schemeClr val="bg1"/>
                </a:solidFill>
              </a:rPr>
              <a:t>hacker</a:t>
            </a:r>
            <a:r>
              <a:rPr lang="vi-VN" sz="2000" dirty="0">
                <a:solidFill>
                  <a:schemeClr val="bg1"/>
                </a:solidFill>
              </a:rPr>
              <a:t> vẫn không thể truy cập nếu không có OTP.</a:t>
            </a:r>
          </a:p>
          <a:p>
            <a:pPr marL="342900" indent="-342900">
              <a:lnSpc>
                <a:spcPct val="150000"/>
              </a:lnSpc>
              <a:buFont typeface="Wingdings" panose="05000000000000000000" pitchFamily="2" charset="2"/>
              <a:buChar char="Ø"/>
            </a:pPr>
            <a:r>
              <a:rPr lang="vi-VN" sz="2400" b="1" dirty="0">
                <a:solidFill>
                  <a:schemeClr val="bg1"/>
                </a:solidFill>
              </a:rPr>
              <a:t>Trong thương mại điện tử</a:t>
            </a:r>
            <a:r>
              <a:rPr lang="vi-VN" sz="2400" dirty="0">
                <a:solidFill>
                  <a:schemeClr val="bg1"/>
                </a:solidFill>
              </a:rPr>
              <a:t>:</a:t>
            </a:r>
          </a:p>
          <a:p>
            <a:pPr lvl="1">
              <a:lnSpc>
                <a:spcPct val="150000"/>
              </a:lnSpc>
            </a:pPr>
            <a:r>
              <a:rPr lang="vi-VN" sz="2000" dirty="0">
                <a:solidFill>
                  <a:schemeClr val="bg1"/>
                </a:solidFill>
              </a:rPr>
              <a:t>Dùng OTP để bảo vệ giao dịch thanh toán trực tuyến. Khách hàng nhập OTP để xác thực thông tin thanh toán. Giảm thiểu nguy cơ từ lừa đảo (</a:t>
            </a:r>
            <a:r>
              <a:rPr lang="vi-VN" sz="2000" dirty="0" err="1">
                <a:solidFill>
                  <a:schemeClr val="bg1"/>
                </a:solidFill>
              </a:rPr>
              <a:t>phishing</a:t>
            </a:r>
            <a:r>
              <a:rPr lang="vi-VN" sz="2000" dirty="0">
                <a:solidFill>
                  <a:schemeClr val="bg1"/>
                </a:solidFill>
              </a:rPr>
              <a:t>) và tấn công mạng.</a:t>
            </a:r>
          </a:p>
          <a:p>
            <a:pPr marL="342900" indent="-342900">
              <a:lnSpc>
                <a:spcPct val="150000"/>
              </a:lnSpc>
              <a:buFont typeface="Wingdings" panose="05000000000000000000" pitchFamily="2" charset="2"/>
              <a:buChar char="Ø"/>
            </a:pPr>
            <a:r>
              <a:rPr lang="vi-VN" sz="2400" b="1" dirty="0">
                <a:solidFill>
                  <a:schemeClr val="bg1"/>
                </a:solidFill>
              </a:rPr>
              <a:t>Các ứng dụng khác</a:t>
            </a:r>
            <a:r>
              <a:rPr lang="vi-VN" sz="2400" dirty="0">
                <a:solidFill>
                  <a:schemeClr val="bg1"/>
                </a:solidFill>
              </a:rPr>
              <a:t>:</a:t>
            </a:r>
          </a:p>
          <a:p>
            <a:pPr lvl="1">
              <a:lnSpc>
                <a:spcPct val="150000"/>
              </a:lnSpc>
            </a:pPr>
            <a:r>
              <a:rPr lang="vi-VN" sz="2000" dirty="0">
                <a:solidFill>
                  <a:schemeClr val="bg1"/>
                </a:solidFill>
              </a:rPr>
              <a:t>Xác thực đăng nhập </a:t>
            </a:r>
            <a:r>
              <a:rPr lang="vi-VN" sz="2000" dirty="0" err="1">
                <a:solidFill>
                  <a:schemeClr val="bg1"/>
                </a:solidFill>
              </a:rPr>
              <a:t>email</a:t>
            </a:r>
            <a:r>
              <a:rPr lang="vi-VN" sz="2000" dirty="0">
                <a:solidFill>
                  <a:schemeClr val="bg1"/>
                </a:solidFill>
              </a:rPr>
              <a:t>, tài khoản cá nhân. Bảo vệ các tài nguyên quan trọng trong doanh nghiệp (như VPN).</a:t>
            </a:r>
          </a:p>
        </p:txBody>
      </p:sp>
      <p:sp>
        <p:nvSpPr>
          <p:cNvPr id="14" name="Hộp Văn bản 13">
            <a:extLst>
              <a:ext uri="{FF2B5EF4-FFF2-40B4-BE49-F238E27FC236}">
                <a16:creationId xmlns:a16="http://schemas.microsoft.com/office/drawing/2014/main" id="{DE64A416-4879-D384-FAF0-270F0E3597B5}"/>
              </a:ext>
            </a:extLst>
          </p:cNvPr>
          <p:cNvSpPr txBox="1"/>
          <p:nvPr/>
        </p:nvSpPr>
        <p:spPr>
          <a:xfrm>
            <a:off x="584200" y="395323"/>
            <a:ext cx="7315200" cy="739754"/>
          </a:xfrm>
          <a:prstGeom prst="rect">
            <a:avLst/>
          </a:prstGeom>
          <a:noFill/>
        </p:spPr>
        <p:txBody>
          <a:bodyPr wrap="square">
            <a:spAutoFit/>
          </a:bodyPr>
          <a:lstStyle/>
          <a:p>
            <a:pPr>
              <a:lnSpc>
                <a:spcPct val="150000"/>
              </a:lnSpc>
            </a:pPr>
            <a:r>
              <a:rPr lang="vi-VN" sz="3200" b="1" dirty="0">
                <a:solidFill>
                  <a:srgbClr val="ED49A9"/>
                </a:solidFill>
              </a:rPr>
              <a:t>4. Ứng dụng OTP trong thực tế</a:t>
            </a:r>
          </a:p>
        </p:txBody>
      </p:sp>
      <p:pic>
        <p:nvPicPr>
          <p:cNvPr id="2" name="Hình ảnh 1">
            <a:extLst>
              <a:ext uri="{FF2B5EF4-FFF2-40B4-BE49-F238E27FC236}">
                <a16:creationId xmlns:a16="http://schemas.microsoft.com/office/drawing/2014/main" id="{5995FAAC-0ADB-8BCF-9B57-28DFA3016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7762" y="1102994"/>
            <a:ext cx="4618990" cy="3011805"/>
          </a:xfrm>
          <a:prstGeom prst="rect">
            <a:avLst/>
          </a:prstGeom>
        </p:spPr>
      </p:pic>
      <p:pic>
        <p:nvPicPr>
          <p:cNvPr id="3" name="Hình ảnh 2">
            <a:extLst>
              <a:ext uri="{FF2B5EF4-FFF2-40B4-BE49-F238E27FC236}">
                <a16:creationId xmlns:a16="http://schemas.microsoft.com/office/drawing/2014/main" id="{CFE0E763-0632-FFBA-A217-192D360F3E4A}"/>
              </a:ext>
            </a:extLst>
          </p:cNvPr>
          <p:cNvPicPr>
            <a:picLocks noChangeAspect="1"/>
          </p:cNvPicPr>
          <p:nvPr/>
        </p:nvPicPr>
        <p:blipFill>
          <a:blip r:embed="rId4"/>
          <a:srcRect r="23088"/>
          <a:stretch/>
        </p:blipFill>
        <p:spPr>
          <a:xfrm>
            <a:off x="9127762" y="4394621"/>
            <a:ext cx="4633418" cy="3011804"/>
          </a:xfrm>
          <a:prstGeom prst="rect">
            <a:avLst/>
          </a:prstGeom>
        </p:spPr>
      </p:pic>
      <p:sp>
        <p:nvSpPr>
          <p:cNvPr id="4" name="Hình chữ nhật 3">
            <a:extLst>
              <a:ext uri="{FF2B5EF4-FFF2-40B4-BE49-F238E27FC236}">
                <a16:creationId xmlns:a16="http://schemas.microsoft.com/office/drawing/2014/main" id="{B989E8C7-C21A-F701-36F7-D2805EF6204F}"/>
              </a:ext>
            </a:extLst>
          </p:cNvPr>
          <p:cNvSpPr/>
          <p:nvPr/>
        </p:nvSpPr>
        <p:spPr>
          <a:xfrm>
            <a:off x="12763500" y="7662559"/>
            <a:ext cx="1866900" cy="567041"/>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5">
            <a:extLst>
              <a:ext uri="{FF2B5EF4-FFF2-40B4-BE49-F238E27FC236}">
                <a16:creationId xmlns:a16="http://schemas.microsoft.com/office/drawing/2014/main" id="{74E06C57-8A37-BAE1-6B43-71AEE1004332}"/>
              </a:ext>
            </a:extLst>
          </p:cNvPr>
          <p:cNvSpPr/>
          <p:nvPr/>
        </p:nvSpPr>
        <p:spPr>
          <a:xfrm>
            <a:off x="5575300" y="2704384"/>
            <a:ext cx="8788400" cy="2126337"/>
          </a:xfrm>
          <a:prstGeom prst="roundRect">
            <a:avLst>
              <a:gd name="adj" fmla="val 8838"/>
            </a:avLst>
          </a:prstGeom>
          <a:solidFill>
            <a:srgbClr val="433550"/>
          </a:solidFill>
          <a:ln/>
        </p:spPr>
      </p:sp>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38890" y="360204"/>
            <a:ext cx="7556421" cy="2126337"/>
          </a:xfrm>
          <a:prstGeom prst="rect">
            <a:avLst/>
          </a:prstGeom>
          <a:noFill/>
          <a:ln/>
        </p:spPr>
        <p:txBody>
          <a:bodyPr wrap="square" lIns="0" tIns="0" rIns="0" bIns="0" rtlCol="0" anchor="t"/>
          <a:lstStyle/>
          <a:p>
            <a:pPr marL="0" indent="0" algn="ctr">
              <a:lnSpc>
                <a:spcPts val="5550"/>
              </a:lnSpc>
              <a:buNone/>
            </a:pPr>
            <a:r>
              <a:rPr lang="vi-VN" sz="4800" dirty="0">
                <a:solidFill>
                  <a:srgbClr val="C6BFEE"/>
                </a:solidFill>
              </a:rPr>
              <a:t>Chương 3: Ứng dụng OTP trong học tập trực tuyến</a:t>
            </a:r>
            <a:endParaRPr lang="en-US" sz="4450" dirty="0">
              <a:solidFill>
                <a:srgbClr val="C6BFEE"/>
              </a:solidFill>
              <a:latin typeface="Abadi" panose="020B0604020104020204" pitchFamily="34" charset="0"/>
            </a:endParaRPr>
          </a:p>
        </p:txBody>
      </p:sp>
      <p:sp>
        <p:nvSpPr>
          <p:cNvPr id="11" name="Hộp Văn bản 10">
            <a:extLst>
              <a:ext uri="{FF2B5EF4-FFF2-40B4-BE49-F238E27FC236}">
                <a16:creationId xmlns:a16="http://schemas.microsoft.com/office/drawing/2014/main" id="{F76E622D-8880-4B21-7329-290DED20CB21}"/>
              </a:ext>
            </a:extLst>
          </p:cNvPr>
          <p:cNvSpPr txBox="1"/>
          <p:nvPr/>
        </p:nvSpPr>
        <p:spPr>
          <a:xfrm>
            <a:off x="5664200" y="2786676"/>
            <a:ext cx="8788400" cy="1881990"/>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vi-VN" sz="2000" b="1" dirty="0">
                <a:solidFill>
                  <a:schemeClr val="bg1"/>
                </a:solidFill>
              </a:rPr>
              <a:t>Thách thức bảo mật</a:t>
            </a:r>
            <a:r>
              <a:rPr lang="vi-VN" sz="2000" dirty="0">
                <a:solidFill>
                  <a:schemeClr val="bg1"/>
                </a:solidFill>
              </a:rPr>
              <a:t>: Hệ thống học tập trực tuyến thường xuyên kết nối </a:t>
            </a:r>
            <a:r>
              <a:rPr lang="vi-VN" sz="2000" dirty="0" err="1">
                <a:solidFill>
                  <a:schemeClr val="bg1"/>
                </a:solidFill>
              </a:rPr>
              <a:t>Internet</a:t>
            </a:r>
            <a:r>
              <a:rPr lang="vi-VN" sz="2000" dirty="0">
                <a:solidFill>
                  <a:schemeClr val="bg1"/>
                </a:solidFill>
              </a:rPr>
              <a:t>, khiến thông tin cá nhân và tài khoản người dùng dễ bị tấn công. Các phương pháp xác thực truyền thống như </a:t>
            </a:r>
            <a:r>
              <a:rPr lang="vi-VN" sz="2000" dirty="0" err="1">
                <a:solidFill>
                  <a:schemeClr val="bg1"/>
                </a:solidFill>
              </a:rPr>
              <a:t>Username</a:t>
            </a:r>
            <a:r>
              <a:rPr lang="vi-VN" sz="2000" dirty="0">
                <a:solidFill>
                  <a:schemeClr val="bg1"/>
                </a:solidFill>
              </a:rPr>
              <a:t>/</a:t>
            </a:r>
            <a:r>
              <a:rPr lang="vi-VN" sz="2000" dirty="0" err="1">
                <a:solidFill>
                  <a:schemeClr val="bg1"/>
                </a:solidFill>
              </a:rPr>
              <a:t>Password</a:t>
            </a:r>
            <a:r>
              <a:rPr lang="vi-VN" sz="2000" dirty="0">
                <a:solidFill>
                  <a:schemeClr val="bg1"/>
                </a:solidFill>
              </a:rPr>
              <a:t> không còn đủ mạnh để chống lại các hình thức tấn công hiện đại.</a:t>
            </a:r>
          </a:p>
        </p:txBody>
      </p:sp>
      <p:sp>
        <p:nvSpPr>
          <p:cNvPr id="12" name="Shape 5">
            <a:extLst>
              <a:ext uri="{FF2B5EF4-FFF2-40B4-BE49-F238E27FC236}">
                <a16:creationId xmlns:a16="http://schemas.microsoft.com/office/drawing/2014/main" id="{3787C60A-3011-D7CF-658B-E274AA0EF981}"/>
              </a:ext>
            </a:extLst>
          </p:cNvPr>
          <p:cNvSpPr/>
          <p:nvPr/>
        </p:nvSpPr>
        <p:spPr>
          <a:xfrm>
            <a:off x="5575300" y="5048564"/>
            <a:ext cx="8788400" cy="2126337"/>
          </a:xfrm>
          <a:prstGeom prst="roundRect">
            <a:avLst>
              <a:gd name="adj" fmla="val 8838"/>
            </a:avLst>
          </a:prstGeom>
          <a:solidFill>
            <a:srgbClr val="433550"/>
          </a:solidFill>
          <a:ln/>
        </p:spPr>
      </p:sp>
      <p:sp>
        <p:nvSpPr>
          <p:cNvPr id="14" name="Hộp Văn bản 13">
            <a:extLst>
              <a:ext uri="{FF2B5EF4-FFF2-40B4-BE49-F238E27FC236}">
                <a16:creationId xmlns:a16="http://schemas.microsoft.com/office/drawing/2014/main" id="{29DF583B-2FE5-ADDA-16B8-401BC9B904A1}"/>
              </a:ext>
            </a:extLst>
          </p:cNvPr>
          <p:cNvSpPr txBox="1"/>
          <p:nvPr/>
        </p:nvSpPr>
        <p:spPr>
          <a:xfrm>
            <a:off x="5664200" y="5170737"/>
            <a:ext cx="8699500" cy="1881990"/>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vi-VN" sz="2000" b="1" dirty="0">
                <a:solidFill>
                  <a:schemeClr val="bg1"/>
                </a:solidFill>
              </a:rPr>
              <a:t>Giải pháp</a:t>
            </a:r>
            <a:r>
              <a:rPr lang="vi-VN" sz="2000" dirty="0">
                <a:solidFill>
                  <a:schemeClr val="bg1"/>
                </a:solidFill>
              </a:rPr>
              <a:t>: Áp dụng mật khẩu OTP (</a:t>
            </a:r>
            <a:r>
              <a:rPr lang="vi-VN" sz="2000" dirty="0" err="1">
                <a:solidFill>
                  <a:schemeClr val="bg1"/>
                </a:solidFill>
              </a:rPr>
              <a:t>One-Time</a:t>
            </a:r>
            <a:r>
              <a:rPr lang="vi-VN" sz="2000" dirty="0">
                <a:solidFill>
                  <a:schemeClr val="bg1"/>
                </a:solidFill>
              </a:rPr>
              <a:t> </a:t>
            </a:r>
            <a:r>
              <a:rPr lang="vi-VN" sz="2000" dirty="0" err="1">
                <a:solidFill>
                  <a:schemeClr val="bg1"/>
                </a:solidFill>
              </a:rPr>
              <a:t>Password</a:t>
            </a:r>
            <a:r>
              <a:rPr lang="vi-VN" sz="2000" dirty="0">
                <a:solidFill>
                  <a:schemeClr val="bg1"/>
                </a:solidFill>
              </a:rPr>
              <a:t>) để bảo mật tài khoản, ngăn chặn nguy cơ đánh cắp thông tin và tấn công phát lại (</a:t>
            </a:r>
            <a:r>
              <a:rPr lang="vi-VN" sz="2000" dirty="0" err="1">
                <a:solidFill>
                  <a:schemeClr val="bg1"/>
                </a:solidFill>
              </a:rPr>
              <a:t>replay</a:t>
            </a:r>
            <a:r>
              <a:rPr lang="vi-VN" sz="2000" dirty="0">
                <a:solidFill>
                  <a:schemeClr val="bg1"/>
                </a:solidFill>
              </a:rPr>
              <a:t> </a:t>
            </a:r>
            <a:r>
              <a:rPr lang="vi-VN" sz="2000" dirty="0" err="1">
                <a:solidFill>
                  <a:schemeClr val="bg1"/>
                </a:solidFill>
              </a:rPr>
              <a:t>attacks</a:t>
            </a:r>
            <a:r>
              <a:rPr lang="vi-VN" sz="2000" dirty="0">
                <a:solidFill>
                  <a:schemeClr val="bg1"/>
                </a:solidFill>
              </a:rPr>
              <a:t>). OTP kết hợp xác thực hai yếu tố giúp bảo vệ tốt hơn các tài khoản học trực tuyến.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4"/>
          <p:cNvSpPr/>
          <p:nvPr/>
        </p:nvSpPr>
        <p:spPr>
          <a:xfrm>
            <a:off x="292100" y="1337155"/>
            <a:ext cx="9093200" cy="6575941"/>
          </a:xfrm>
          <a:prstGeom prst="rect">
            <a:avLst/>
          </a:prstGeom>
          <a:noFill/>
          <a:ln/>
        </p:spPr>
        <p:txBody>
          <a:bodyPr wrap="square" lIns="0" tIns="0" rIns="0" bIns="0" rtlCol="0" anchor="t"/>
          <a:lstStyle/>
          <a:p>
            <a:pPr marL="342900" indent="-342900">
              <a:lnSpc>
                <a:spcPct val="150000"/>
              </a:lnSpc>
              <a:buFont typeface="Wingdings" panose="05000000000000000000" pitchFamily="2" charset="2"/>
              <a:buChar char="Ø"/>
            </a:pPr>
            <a:r>
              <a:rPr lang="vi-VN" sz="2000" dirty="0">
                <a:solidFill>
                  <a:schemeClr val="bg1"/>
                </a:solidFill>
              </a:rPr>
              <a:t>Cơ chế sinh OTP:  Sử dụng thuật toán TOTP (</a:t>
            </a:r>
            <a:r>
              <a:rPr lang="vi-VN" sz="2000" dirty="0" err="1">
                <a:solidFill>
                  <a:schemeClr val="bg1"/>
                </a:solidFill>
              </a:rPr>
              <a:t>Time-Based</a:t>
            </a:r>
            <a:r>
              <a:rPr lang="vi-VN" sz="2000" dirty="0">
                <a:solidFill>
                  <a:schemeClr val="bg1"/>
                </a:solidFill>
              </a:rPr>
              <a:t> </a:t>
            </a:r>
            <a:r>
              <a:rPr lang="vi-VN" sz="2000" dirty="0" err="1">
                <a:solidFill>
                  <a:schemeClr val="bg1"/>
                </a:solidFill>
              </a:rPr>
              <a:t>One-Time</a:t>
            </a:r>
            <a:r>
              <a:rPr lang="vi-VN" sz="2000" dirty="0">
                <a:solidFill>
                  <a:schemeClr val="bg1"/>
                </a:solidFill>
              </a:rPr>
              <a:t> </a:t>
            </a:r>
            <a:r>
              <a:rPr lang="vi-VN" sz="2000" dirty="0" err="1">
                <a:solidFill>
                  <a:schemeClr val="bg1"/>
                </a:solidFill>
              </a:rPr>
              <a:t>Password</a:t>
            </a:r>
            <a:r>
              <a:rPr lang="vi-VN" sz="2000" dirty="0">
                <a:solidFill>
                  <a:schemeClr val="bg1"/>
                </a:solidFill>
              </a:rPr>
              <a:t>): Dựa trên thời gian thực để sinh mật khẩu OTP. Dùng hàm băm SHA-1, an toàn và phù hợp cho các hệ thống trực tuyến.</a:t>
            </a:r>
          </a:p>
          <a:p>
            <a:pPr marL="342900" indent="-342900">
              <a:lnSpc>
                <a:spcPct val="150000"/>
              </a:lnSpc>
              <a:buFont typeface="Arial" panose="020B0604020202020204" pitchFamily="34" charset="0"/>
              <a:buChar char="•"/>
            </a:pPr>
            <a:r>
              <a:rPr lang="vi-VN" sz="2000" dirty="0">
                <a:solidFill>
                  <a:schemeClr val="bg1"/>
                </a:solidFill>
              </a:rPr>
              <a:t>Các tham số đầu vào gồm: </a:t>
            </a:r>
            <a:r>
              <a:rPr lang="vi-VN" sz="2000" dirty="0" err="1">
                <a:solidFill>
                  <a:schemeClr val="bg1"/>
                </a:solidFill>
              </a:rPr>
              <a:t>Username</a:t>
            </a:r>
            <a:r>
              <a:rPr lang="vi-VN" sz="2000" dirty="0">
                <a:solidFill>
                  <a:schemeClr val="bg1"/>
                </a:solidFill>
              </a:rPr>
              <a:t>/</a:t>
            </a:r>
            <a:r>
              <a:rPr lang="vi-VN" sz="2000" dirty="0" err="1">
                <a:solidFill>
                  <a:schemeClr val="bg1"/>
                </a:solidFill>
              </a:rPr>
              <a:t>Password</a:t>
            </a:r>
            <a:r>
              <a:rPr lang="vi-VN" sz="2000" dirty="0">
                <a:solidFill>
                  <a:schemeClr val="bg1"/>
                </a:solidFill>
              </a:rPr>
              <a:t>. Thời gian thực (năm, tháng, ngày, giờ, phút).</a:t>
            </a:r>
          </a:p>
          <a:p>
            <a:pPr>
              <a:lnSpc>
                <a:spcPct val="150000"/>
              </a:lnSpc>
            </a:pPr>
            <a:endParaRPr lang="vi-VN" sz="2000" dirty="0">
              <a:solidFill>
                <a:schemeClr val="bg1"/>
              </a:solidFill>
            </a:endParaRPr>
          </a:p>
          <a:p>
            <a:pPr marL="342900" indent="-342900">
              <a:lnSpc>
                <a:spcPct val="150000"/>
              </a:lnSpc>
              <a:buFont typeface="Wingdings" panose="05000000000000000000" pitchFamily="2" charset="2"/>
              <a:buChar char="Ø"/>
            </a:pPr>
            <a:r>
              <a:rPr lang="vi-VN" sz="2000" dirty="0">
                <a:solidFill>
                  <a:schemeClr val="bg1"/>
                </a:solidFill>
              </a:rPr>
              <a:t>Quy trình xác thực hai yếu tố (2FA): Người dùng đăng ký tài khoản trên hệ thống và nhận thông tin đăng nhập từ nhà cung cấp dịch vụ.</a:t>
            </a:r>
          </a:p>
          <a:p>
            <a:pPr marL="342900" indent="-342900">
              <a:lnSpc>
                <a:spcPct val="150000"/>
              </a:lnSpc>
              <a:buFont typeface="Arial" panose="020B0604020202020204" pitchFamily="34" charset="0"/>
              <a:buChar char="•"/>
            </a:pPr>
            <a:r>
              <a:rPr lang="vi-VN" sz="2000" dirty="0">
                <a:solidFill>
                  <a:schemeClr val="bg1"/>
                </a:solidFill>
              </a:rPr>
              <a:t>Khi đăng nhập, người dùng: Sử dụng thiết bị cá nhân hoặc phần mềm sinh OTP (đồng bộ với thời gian thực). Nhập mã OTP kèm </a:t>
            </a:r>
            <a:r>
              <a:rPr lang="vi-VN" sz="2000" dirty="0" err="1">
                <a:solidFill>
                  <a:schemeClr val="bg1"/>
                </a:solidFill>
              </a:rPr>
              <a:t>Username</a:t>
            </a:r>
            <a:r>
              <a:rPr lang="vi-VN" sz="2000" dirty="0">
                <a:solidFill>
                  <a:schemeClr val="bg1"/>
                </a:solidFill>
              </a:rPr>
              <a:t>/</a:t>
            </a:r>
            <a:r>
              <a:rPr lang="vi-VN" sz="2000" dirty="0" err="1">
                <a:solidFill>
                  <a:schemeClr val="bg1"/>
                </a:solidFill>
              </a:rPr>
              <a:t>Password</a:t>
            </a:r>
            <a:r>
              <a:rPr lang="vi-VN" sz="2000" dirty="0">
                <a:solidFill>
                  <a:schemeClr val="bg1"/>
                </a:solidFill>
              </a:rPr>
              <a:t> để xác thực.</a:t>
            </a:r>
          </a:p>
          <a:p>
            <a:pPr marL="342900" indent="-342900">
              <a:lnSpc>
                <a:spcPct val="150000"/>
              </a:lnSpc>
              <a:buFont typeface="Arial" panose="020B0604020202020204" pitchFamily="34" charset="0"/>
              <a:buChar char="•"/>
            </a:pPr>
            <a:r>
              <a:rPr lang="vi-VN" sz="2000" dirty="0">
                <a:solidFill>
                  <a:schemeClr val="bg1"/>
                </a:solidFill>
              </a:rPr>
              <a:t>Server kiểm tra tính hợp lệ của OTP và thông tin tài khoản trước khi cho phép truy cập.</a:t>
            </a:r>
          </a:p>
        </p:txBody>
      </p:sp>
      <p:sp>
        <p:nvSpPr>
          <p:cNvPr id="8" name="Hộp Văn bản 7">
            <a:extLst>
              <a:ext uri="{FF2B5EF4-FFF2-40B4-BE49-F238E27FC236}">
                <a16:creationId xmlns:a16="http://schemas.microsoft.com/office/drawing/2014/main" id="{2794DCBE-1095-028C-25AA-29FECB3A2F0C}"/>
              </a:ext>
            </a:extLst>
          </p:cNvPr>
          <p:cNvSpPr txBox="1"/>
          <p:nvPr/>
        </p:nvSpPr>
        <p:spPr>
          <a:xfrm>
            <a:off x="647084" y="316504"/>
            <a:ext cx="10313015" cy="739754"/>
          </a:xfrm>
          <a:prstGeom prst="rect">
            <a:avLst/>
          </a:prstGeom>
          <a:noFill/>
        </p:spPr>
        <p:txBody>
          <a:bodyPr wrap="square">
            <a:spAutoFit/>
          </a:bodyPr>
          <a:lstStyle/>
          <a:p>
            <a:pPr>
              <a:lnSpc>
                <a:spcPct val="150000"/>
              </a:lnSpc>
            </a:pPr>
            <a:r>
              <a:rPr lang="vi-VN" sz="3200" dirty="0">
                <a:solidFill>
                  <a:srgbClr val="C6BFEE"/>
                </a:solidFill>
              </a:rPr>
              <a:t>2. Ứng dụng OTP trong học tập trực tuyến</a:t>
            </a:r>
          </a:p>
        </p:txBody>
      </p:sp>
      <p:pic>
        <p:nvPicPr>
          <p:cNvPr id="3" name="Hình ảnh 2">
            <a:extLst>
              <a:ext uri="{FF2B5EF4-FFF2-40B4-BE49-F238E27FC236}">
                <a16:creationId xmlns:a16="http://schemas.microsoft.com/office/drawing/2014/main" id="{01FC59B6-932A-6A49-B8A9-B1F8A261255E}"/>
              </a:ext>
            </a:extLst>
          </p:cNvPr>
          <p:cNvPicPr>
            <a:picLocks noChangeAspect="1"/>
          </p:cNvPicPr>
          <p:nvPr/>
        </p:nvPicPr>
        <p:blipFill>
          <a:blip r:embed="rId3"/>
          <a:srcRect l="21571" r="21329"/>
          <a:stretch/>
        </p:blipFill>
        <p:spPr>
          <a:xfrm>
            <a:off x="9492343" y="0"/>
            <a:ext cx="5138057" cy="819399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10">
            <a:extLst>
              <a:ext uri="{FF2B5EF4-FFF2-40B4-BE49-F238E27FC236}">
                <a16:creationId xmlns:a16="http://schemas.microsoft.com/office/drawing/2014/main" id="{BEB8E8F0-B618-C027-62DE-5AABA935EF47}"/>
              </a:ext>
            </a:extLst>
          </p:cNvPr>
          <p:cNvSpPr/>
          <p:nvPr/>
        </p:nvSpPr>
        <p:spPr>
          <a:xfrm>
            <a:off x="-59010" y="-123593"/>
            <a:ext cx="14834553" cy="1669852"/>
          </a:xfrm>
          <a:prstGeom prst="roundRect">
            <a:avLst>
              <a:gd name="adj" fmla="val 2038"/>
            </a:avLst>
          </a:prstGeom>
          <a:solidFill>
            <a:srgbClr val="433550"/>
          </a:solidFill>
          <a:ln/>
        </p:spPr>
      </p:sp>
      <p:sp>
        <p:nvSpPr>
          <p:cNvPr id="3" name="Text 0"/>
          <p:cNvSpPr/>
          <p:nvPr/>
        </p:nvSpPr>
        <p:spPr>
          <a:xfrm>
            <a:off x="471045" y="256803"/>
            <a:ext cx="13688309" cy="831768"/>
          </a:xfrm>
          <a:prstGeom prst="rect">
            <a:avLst/>
          </a:prstGeom>
          <a:noFill/>
          <a:ln/>
        </p:spPr>
        <p:txBody>
          <a:bodyPr wrap="square" lIns="0" tIns="0" rIns="0" bIns="0" rtlCol="0" anchor="t"/>
          <a:lstStyle/>
          <a:p>
            <a:pPr algn="ctr"/>
            <a:r>
              <a:rPr lang="vi-VN" sz="4400" b="1" dirty="0">
                <a:solidFill>
                  <a:schemeClr val="bg1"/>
                </a:solidFill>
              </a:rPr>
              <a:t>3. Xây dựng hệ thống ứng dụng sinh OTP</a:t>
            </a:r>
          </a:p>
        </p:txBody>
      </p:sp>
      <p:pic>
        <p:nvPicPr>
          <p:cNvPr id="17" name="Hình ảnh 16">
            <a:extLst>
              <a:ext uri="{FF2B5EF4-FFF2-40B4-BE49-F238E27FC236}">
                <a16:creationId xmlns:a16="http://schemas.microsoft.com/office/drawing/2014/main" id="{793891F7-21CA-3EB3-460A-40843357AD40}"/>
              </a:ext>
            </a:extLst>
          </p:cNvPr>
          <p:cNvPicPr>
            <a:picLocks noChangeAspect="1"/>
          </p:cNvPicPr>
          <p:nvPr/>
        </p:nvPicPr>
        <p:blipFill>
          <a:blip r:embed="rId3"/>
          <a:stretch>
            <a:fillRect/>
          </a:stretch>
        </p:blipFill>
        <p:spPr>
          <a:xfrm>
            <a:off x="520154" y="1748020"/>
            <a:ext cx="4305767" cy="2590304"/>
          </a:xfrm>
          <a:prstGeom prst="roundRect">
            <a:avLst>
              <a:gd name="adj" fmla="val 4211"/>
            </a:avLst>
          </a:prstGeom>
          <a:scene3d>
            <a:camera prst="orthographicFront"/>
            <a:lightRig rig="threePt" dir="t"/>
          </a:scene3d>
          <a:sp3d>
            <a:bevelT/>
          </a:sp3d>
        </p:spPr>
      </p:pic>
      <p:sp>
        <p:nvSpPr>
          <p:cNvPr id="19" name="Hộp Văn bản 18">
            <a:extLst>
              <a:ext uri="{FF2B5EF4-FFF2-40B4-BE49-F238E27FC236}">
                <a16:creationId xmlns:a16="http://schemas.microsoft.com/office/drawing/2014/main" id="{A8D7CFB2-4F86-8CBE-722C-EE2659A50F58}"/>
              </a:ext>
            </a:extLst>
          </p:cNvPr>
          <p:cNvSpPr txBox="1"/>
          <p:nvPr/>
        </p:nvSpPr>
        <p:spPr>
          <a:xfrm>
            <a:off x="337852" y="4546930"/>
            <a:ext cx="4305767" cy="498663"/>
          </a:xfrm>
          <a:prstGeom prst="rect">
            <a:avLst/>
          </a:prstGeom>
          <a:noFill/>
        </p:spPr>
        <p:txBody>
          <a:bodyPr wrap="square">
            <a:spAutoFit/>
          </a:bodyPr>
          <a:lstStyle/>
          <a:p>
            <a:pPr marR="291465" indent="457200" algn="ctr">
              <a:lnSpc>
                <a:spcPct val="150000"/>
              </a:lnSpc>
              <a:spcBef>
                <a:spcPts val="800"/>
              </a:spcBef>
            </a:pPr>
            <a:r>
              <a:rPr lang="vi-VN" sz="2000" i="1" dirty="0">
                <a:solidFill>
                  <a:srgbClr val="DAD8E9"/>
                </a:solidFill>
                <a:effectLst/>
                <a:latin typeface="Times New Roman" panose="02020603050405020304" pitchFamily="18" charset="0"/>
                <a:ea typeface="Times New Roman" panose="02020603050405020304" pitchFamily="18" charset="0"/>
              </a:rPr>
              <a:t>Hình 3.1 Quá trình đăng ký</a:t>
            </a:r>
            <a:endParaRPr lang="vi-VN" sz="2400" dirty="0">
              <a:solidFill>
                <a:srgbClr val="DAD8E9"/>
              </a:solidFill>
              <a:effectLst/>
              <a:latin typeface="Times New Roman" panose="02020603050405020304" pitchFamily="18" charset="0"/>
              <a:ea typeface="Calibri" panose="020F0502020204030204" pitchFamily="34" charset="0"/>
            </a:endParaRPr>
          </a:p>
        </p:txBody>
      </p:sp>
      <p:pic>
        <p:nvPicPr>
          <p:cNvPr id="20" name="Hình ảnh 19">
            <a:extLst>
              <a:ext uri="{FF2B5EF4-FFF2-40B4-BE49-F238E27FC236}">
                <a16:creationId xmlns:a16="http://schemas.microsoft.com/office/drawing/2014/main" id="{E0BACAC8-F628-D2FA-B73B-93E38A45326D}"/>
              </a:ext>
            </a:extLst>
          </p:cNvPr>
          <p:cNvPicPr>
            <a:picLocks noChangeAspect="1"/>
          </p:cNvPicPr>
          <p:nvPr/>
        </p:nvPicPr>
        <p:blipFill>
          <a:blip r:embed="rId4"/>
          <a:stretch>
            <a:fillRect/>
          </a:stretch>
        </p:blipFill>
        <p:spPr>
          <a:xfrm>
            <a:off x="5116801" y="1730060"/>
            <a:ext cx="4033980" cy="2601419"/>
          </a:xfrm>
          <a:prstGeom prst="roundRect">
            <a:avLst>
              <a:gd name="adj" fmla="val 6157"/>
            </a:avLst>
          </a:prstGeom>
          <a:scene3d>
            <a:camera prst="orthographicFront"/>
            <a:lightRig rig="threePt" dir="t"/>
          </a:scene3d>
          <a:sp3d>
            <a:bevelT/>
          </a:sp3d>
        </p:spPr>
      </p:pic>
      <p:sp>
        <p:nvSpPr>
          <p:cNvPr id="22" name="Hộp Văn bản 21">
            <a:extLst>
              <a:ext uri="{FF2B5EF4-FFF2-40B4-BE49-F238E27FC236}">
                <a16:creationId xmlns:a16="http://schemas.microsoft.com/office/drawing/2014/main" id="{D2BDB3C4-1A89-A2FA-A441-E789F888D1D5}"/>
              </a:ext>
            </a:extLst>
          </p:cNvPr>
          <p:cNvSpPr txBox="1"/>
          <p:nvPr/>
        </p:nvSpPr>
        <p:spPr>
          <a:xfrm>
            <a:off x="4643619" y="4540085"/>
            <a:ext cx="5124137" cy="498663"/>
          </a:xfrm>
          <a:prstGeom prst="rect">
            <a:avLst/>
          </a:prstGeom>
          <a:noFill/>
        </p:spPr>
        <p:txBody>
          <a:bodyPr wrap="square">
            <a:spAutoFit/>
          </a:bodyPr>
          <a:lstStyle/>
          <a:p>
            <a:pPr marR="291465" indent="457200" algn="just">
              <a:lnSpc>
                <a:spcPct val="150000"/>
              </a:lnSpc>
              <a:spcBef>
                <a:spcPts val="1200"/>
              </a:spcBef>
              <a:spcAft>
                <a:spcPts val="1200"/>
              </a:spcAft>
            </a:pPr>
            <a:r>
              <a:rPr lang="vi-VN" sz="2000" i="1" dirty="0">
                <a:solidFill>
                  <a:srgbClr val="DAD8E9"/>
                </a:solidFill>
                <a:effectLst/>
                <a:latin typeface="Times New Roman" panose="02020603050405020304" pitchFamily="18" charset="0"/>
                <a:ea typeface="Times New Roman" panose="02020603050405020304" pitchFamily="18" charset="0"/>
              </a:rPr>
              <a:t>Hình 3.2. Quá trình </a:t>
            </a:r>
            <a:r>
              <a:rPr lang="vi-VN" sz="2000" i="1" dirty="0" err="1">
                <a:solidFill>
                  <a:srgbClr val="DAD8E9"/>
                </a:solidFill>
                <a:effectLst/>
                <a:latin typeface="Times New Roman" panose="02020603050405020304" pitchFamily="18" charset="0"/>
                <a:ea typeface="Times New Roman" panose="02020603050405020304" pitchFamily="18" charset="0"/>
              </a:rPr>
              <a:t>trình</a:t>
            </a:r>
            <a:r>
              <a:rPr lang="vi-VN" sz="2000" i="1" dirty="0">
                <a:solidFill>
                  <a:srgbClr val="DAD8E9"/>
                </a:solidFill>
                <a:effectLst/>
                <a:latin typeface="Times New Roman" panose="02020603050405020304" pitchFamily="18" charset="0"/>
                <a:ea typeface="Times New Roman" panose="02020603050405020304" pitchFamily="18" charset="0"/>
              </a:rPr>
              <a:t> sinh mã OTP</a:t>
            </a:r>
            <a:endParaRPr lang="vi-VN" sz="2000" dirty="0">
              <a:solidFill>
                <a:srgbClr val="DAD8E9"/>
              </a:solidFill>
              <a:effectLst/>
              <a:latin typeface="Times New Roman" panose="02020603050405020304" pitchFamily="18" charset="0"/>
              <a:ea typeface="Calibri" panose="020F0502020204030204" pitchFamily="34" charset="0"/>
            </a:endParaRPr>
          </a:p>
        </p:txBody>
      </p:sp>
      <p:sp>
        <p:nvSpPr>
          <p:cNvPr id="23" name="Hộp Văn bản 22">
            <a:extLst>
              <a:ext uri="{FF2B5EF4-FFF2-40B4-BE49-F238E27FC236}">
                <a16:creationId xmlns:a16="http://schemas.microsoft.com/office/drawing/2014/main" id="{545610B7-638C-4079-6752-3E1DF147C182}"/>
              </a:ext>
            </a:extLst>
          </p:cNvPr>
          <p:cNvSpPr txBox="1"/>
          <p:nvPr/>
        </p:nvSpPr>
        <p:spPr>
          <a:xfrm>
            <a:off x="8076903" y="4533240"/>
            <a:ext cx="7315200" cy="498663"/>
          </a:xfrm>
          <a:prstGeom prst="rect">
            <a:avLst/>
          </a:prstGeom>
          <a:noFill/>
        </p:spPr>
        <p:txBody>
          <a:bodyPr wrap="square">
            <a:spAutoFit/>
          </a:bodyPr>
          <a:lstStyle/>
          <a:p>
            <a:pPr marR="292100" indent="457200" algn="ctr">
              <a:lnSpc>
                <a:spcPct val="150000"/>
              </a:lnSpc>
              <a:spcBef>
                <a:spcPts val="800"/>
              </a:spcBef>
            </a:pPr>
            <a:r>
              <a:rPr lang="vi-VN" sz="2000" i="1" dirty="0">
                <a:solidFill>
                  <a:srgbClr val="DAD8E9"/>
                </a:solidFill>
                <a:effectLst/>
                <a:latin typeface="Times New Roman" panose="02020603050405020304" pitchFamily="18" charset="0"/>
                <a:ea typeface="Times New Roman" panose="02020603050405020304" pitchFamily="18" charset="0"/>
              </a:rPr>
              <a:t>Hình 3.3. Quá trình xác thực mã OTP</a:t>
            </a:r>
            <a:endParaRPr lang="vi-VN" sz="2000" dirty="0">
              <a:solidFill>
                <a:srgbClr val="DAD8E9"/>
              </a:solidFill>
              <a:effectLst/>
              <a:latin typeface="Times New Roman" panose="02020603050405020304" pitchFamily="18" charset="0"/>
              <a:ea typeface="Calibri" panose="020F0502020204030204" pitchFamily="34" charset="0"/>
            </a:endParaRPr>
          </a:p>
        </p:txBody>
      </p:sp>
      <p:pic>
        <p:nvPicPr>
          <p:cNvPr id="24" name="Hình ảnh 23">
            <a:extLst>
              <a:ext uri="{FF2B5EF4-FFF2-40B4-BE49-F238E27FC236}">
                <a16:creationId xmlns:a16="http://schemas.microsoft.com/office/drawing/2014/main" id="{C2820DF4-8FC5-4D40-7CEB-65BEE819DBA4}"/>
              </a:ext>
            </a:extLst>
          </p:cNvPr>
          <p:cNvPicPr>
            <a:picLocks noChangeAspect="1"/>
          </p:cNvPicPr>
          <p:nvPr/>
        </p:nvPicPr>
        <p:blipFill>
          <a:blip r:embed="rId5"/>
          <a:stretch>
            <a:fillRect/>
          </a:stretch>
        </p:blipFill>
        <p:spPr>
          <a:xfrm>
            <a:off x="9441661" y="1711856"/>
            <a:ext cx="4585685" cy="2601419"/>
          </a:xfrm>
          <a:prstGeom prst="roundRect">
            <a:avLst>
              <a:gd name="adj" fmla="val 6157"/>
            </a:avLst>
          </a:prstGeom>
          <a:scene3d>
            <a:camera prst="orthographicFront"/>
            <a:lightRig rig="threePt" dir="t"/>
          </a:scene3d>
          <a:sp3d>
            <a:bevelT/>
          </a:sp3d>
        </p:spPr>
      </p:pic>
      <p:sp>
        <p:nvSpPr>
          <p:cNvPr id="26" name="Hộp Văn bản 25">
            <a:extLst>
              <a:ext uri="{FF2B5EF4-FFF2-40B4-BE49-F238E27FC236}">
                <a16:creationId xmlns:a16="http://schemas.microsoft.com/office/drawing/2014/main" id="{C05D68DE-510F-F823-BD9A-6BD845033B9A}"/>
              </a:ext>
            </a:extLst>
          </p:cNvPr>
          <p:cNvSpPr txBox="1"/>
          <p:nvPr/>
        </p:nvSpPr>
        <p:spPr>
          <a:xfrm>
            <a:off x="1284185" y="5638657"/>
            <a:ext cx="12062027" cy="1685846"/>
          </a:xfrm>
          <a:prstGeom prst="rect">
            <a:avLst/>
          </a:prstGeom>
          <a:noFill/>
        </p:spPr>
        <p:txBody>
          <a:bodyPr wrap="square">
            <a:spAutoFit/>
          </a:bodyPr>
          <a:lstStyle/>
          <a:p>
            <a:pPr marR="291465" indent="457200" algn="ctr">
              <a:lnSpc>
                <a:spcPct val="150000"/>
              </a:lnSpc>
              <a:spcBef>
                <a:spcPts val="800"/>
              </a:spcBef>
            </a:pPr>
            <a:r>
              <a:rPr lang="vi-VN" sz="2400" b="1" dirty="0">
                <a:solidFill>
                  <a:srgbClr val="DAD8E9"/>
                </a:solidFill>
                <a:effectLst/>
                <a:ea typeface="Times New Roman" panose="02020603050405020304" pitchFamily="18" charset="0"/>
              </a:rPr>
              <a:t>Hệ thống bao gồm: học viên, </a:t>
            </a:r>
            <a:r>
              <a:rPr lang="vi-VN" sz="2400" b="1" dirty="0" err="1">
                <a:solidFill>
                  <a:srgbClr val="DAD8E9"/>
                </a:solidFill>
                <a:effectLst/>
                <a:ea typeface="Times New Roman" panose="02020603050405020304" pitchFamily="18" charset="0"/>
              </a:rPr>
              <a:t>web</a:t>
            </a:r>
            <a:r>
              <a:rPr lang="vi-VN" sz="2400" b="1" dirty="0">
                <a:solidFill>
                  <a:srgbClr val="DAD8E9"/>
                </a:solidFill>
                <a:effectLst/>
                <a:ea typeface="Times New Roman" panose="02020603050405020304" pitchFamily="18" charset="0"/>
              </a:rPr>
              <a:t> </a:t>
            </a:r>
            <a:r>
              <a:rPr lang="vi-VN" sz="2400" b="1" dirty="0" err="1">
                <a:solidFill>
                  <a:srgbClr val="DAD8E9"/>
                </a:solidFill>
                <a:effectLst/>
                <a:ea typeface="Times New Roman" panose="02020603050405020304" pitchFamily="18" charset="0"/>
              </a:rPr>
              <a:t>server</a:t>
            </a:r>
            <a:r>
              <a:rPr lang="vi-VN" sz="2400" b="1" dirty="0">
                <a:solidFill>
                  <a:srgbClr val="DAD8E9"/>
                </a:solidFill>
                <a:effectLst/>
                <a:ea typeface="Times New Roman" panose="02020603050405020304" pitchFamily="18" charset="0"/>
              </a:rPr>
              <a:t> và thiết bị của người sử dụng được dùng để tạo mã OTP (ở đây là máy tính cá nhân đã cài đặt chương trình có khả năng sinh mã OTP và đã được đồng bộ thời gian với </a:t>
            </a:r>
            <a:r>
              <a:rPr lang="vi-VN" sz="2400" b="1" dirty="0" err="1">
                <a:solidFill>
                  <a:srgbClr val="DAD8E9"/>
                </a:solidFill>
                <a:effectLst/>
                <a:ea typeface="Times New Roman" panose="02020603050405020304" pitchFamily="18" charset="0"/>
              </a:rPr>
              <a:t>server</a:t>
            </a:r>
            <a:r>
              <a:rPr lang="vi-VN" sz="2400" b="1" dirty="0">
                <a:solidFill>
                  <a:srgbClr val="DAD8E9"/>
                </a:solidFill>
                <a:effectLst/>
                <a:ea typeface="Times New Roman" panose="02020603050405020304" pitchFamily="18" charset="0"/>
              </a:rPr>
              <a:t>).</a:t>
            </a:r>
            <a:endParaRPr lang="vi-VN" sz="2400" b="1" dirty="0">
              <a:solidFill>
                <a:srgbClr val="DAD8E9"/>
              </a:solidFill>
              <a:effectLst/>
              <a:ea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1CED6-5AFA-8FE1-461C-2CC9091EFE1F}"/>
            </a:ext>
          </a:extLst>
        </p:cNvPr>
        <p:cNvGrpSpPr/>
        <p:nvPr/>
      </p:nvGrpSpPr>
      <p:grpSpPr>
        <a:xfrm>
          <a:off x="0" y="0"/>
          <a:ext cx="0" cy="0"/>
          <a:chOff x="0" y="0"/>
          <a:chExt cx="0" cy="0"/>
        </a:xfrm>
      </p:grpSpPr>
      <p:sp>
        <p:nvSpPr>
          <p:cNvPr id="2" name="Hình chữ nhật 1">
            <a:extLst>
              <a:ext uri="{FF2B5EF4-FFF2-40B4-BE49-F238E27FC236}">
                <a16:creationId xmlns:a16="http://schemas.microsoft.com/office/drawing/2014/main" id="{9F2C01D6-A7F8-9534-0374-B9885E4BB091}"/>
              </a:ext>
            </a:extLst>
          </p:cNvPr>
          <p:cNvSpPr/>
          <p:nvPr/>
        </p:nvSpPr>
        <p:spPr>
          <a:xfrm>
            <a:off x="12763500" y="7662559"/>
            <a:ext cx="1866900" cy="567041"/>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 0">
            <a:extLst>
              <a:ext uri="{FF2B5EF4-FFF2-40B4-BE49-F238E27FC236}">
                <a16:creationId xmlns:a16="http://schemas.microsoft.com/office/drawing/2014/main" id="{50AB86C2-47D5-80D3-3A50-4F38F59735FD}"/>
              </a:ext>
            </a:extLst>
          </p:cNvPr>
          <p:cNvSpPr/>
          <p:nvPr/>
        </p:nvSpPr>
        <p:spPr>
          <a:xfrm>
            <a:off x="116114" y="237835"/>
            <a:ext cx="7039429" cy="831768"/>
          </a:xfrm>
          <a:prstGeom prst="rect">
            <a:avLst/>
          </a:prstGeom>
          <a:noFill/>
          <a:ln/>
        </p:spPr>
        <p:txBody>
          <a:bodyPr wrap="square" lIns="0" tIns="0" rIns="0" bIns="0" rtlCol="0" anchor="t"/>
          <a:lstStyle/>
          <a:p>
            <a:pPr algn="ctr"/>
            <a:r>
              <a:rPr lang="vi-VN" sz="4800" b="1" dirty="0">
                <a:solidFill>
                  <a:schemeClr val="bg1"/>
                </a:solidFill>
              </a:rPr>
              <a:t>3. Xây dựng hệ thống ứng dụng sinh OTP</a:t>
            </a:r>
          </a:p>
        </p:txBody>
      </p:sp>
      <p:pic>
        <p:nvPicPr>
          <p:cNvPr id="6" name="Hình ảnh 5">
            <a:extLst>
              <a:ext uri="{FF2B5EF4-FFF2-40B4-BE49-F238E27FC236}">
                <a16:creationId xmlns:a16="http://schemas.microsoft.com/office/drawing/2014/main" id="{45614615-3B1D-21C8-B54F-9E0D3AC51BBD}"/>
              </a:ext>
            </a:extLst>
          </p:cNvPr>
          <p:cNvPicPr>
            <a:picLocks noChangeAspect="1"/>
          </p:cNvPicPr>
          <p:nvPr/>
        </p:nvPicPr>
        <p:blipFill>
          <a:blip r:embed="rId3"/>
          <a:stretch>
            <a:fillRect/>
          </a:stretch>
        </p:blipFill>
        <p:spPr>
          <a:xfrm>
            <a:off x="7917182" y="303314"/>
            <a:ext cx="6284686" cy="7556913"/>
          </a:xfrm>
          <a:prstGeom prst="roundRect">
            <a:avLst>
              <a:gd name="adj" fmla="val 4388"/>
            </a:avLst>
          </a:prstGeom>
          <a:scene3d>
            <a:camera prst="orthographicFront"/>
            <a:lightRig rig="threePt" dir="t"/>
          </a:scene3d>
          <a:sp3d>
            <a:bevelT/>
          </a:sp3d>
        </p:spPr>
      </p:pic>
      <p:sp>
        <p:nvSpPr>
          <p:cNvPr id="9" name="Shape 1">
            <a:extLst>
              <a:ext uri="{FF2B5EF4-FFF2-40B4-BE49-F238E27FC236}">
                <a16:creationId xmlns:a16="http://schemas.microsoft.com/office/drawing/2014/main" id="{886D1CC5-B9A4-3E40-4CE7-3694F6C993A8}"/>
              </a:ext>
            </a:extLst>
          </p:cNvPr>
          <p:cNvSpPr/>
          <p:nvPr/>
        </p:nvSpPr>
        <p:spPr>
          <a:xfrm>
            <a:off x="993092" y="2186933"/>
            <a:ext cx="22860" cy="4704278"/>
          </a:xfrm>
          <a:prstGeom prst="roundRect">
            <a:avLst>
              <a:gd name="adj" fmla="val 128185"/>
            </a:avLst>
          </a:prstGeom>
          <a:solidFill>
            <a:srgbClr val="5C4E69"/>
          </a:solidFill>
          <a:ln/>
        </p:spPr>
      </p:sp>
      <p:sp>
        <p:nvSpPr>
          <p:cNvPr id="10" name="Shape 2">
            <a:extLst>
              <a:ext uri="{FF2B5EF4-FFF2-40B4-BE49-F238E27FC236}">
                <a16:creationId xmlns:a16="http://schemas.microsoft.com/office/drawing/2014/main" id="{7AAF2922-1B0E-9D21-BA91-810F918E9164}"/>
              </a:ext>
            </a:extLst>
          </p:cNvPr>
          <p:cNvSpPr/>
          <p:nvPr/>
        </p:nvSpPr>
        <p:spPr>
          <a:xfrm>
            <a:off x="1201392" y="2614843"/>
            <a:ext cx="683657" cy="22860"/>
          </a:xfrm>
          <a:prstGeom prst="roundRect">
            <a:avLst>
              <a:gd name="adj" fmla="val 128185"/>
            </a:avLst>
          </a:prstGeom>
          <a:solidFill>
            <a:srgbClr val="5C4E69"/>
          </a:solidFill>
          <a:ln/>
        </p:spPr>
      </p:sp>
      <p:sp>
        <p:nvSpPr>
          <p:cNvPr id="11" name="Shape 3">
            <a:extLst>
              <a:ext uri="{FF2B5EF4-FFF2-40B4-BE49-F238E27FC236}">
                <a16:creationId xmlns:a16="http://schemas.microsoft.com/office/drawing/2014/main" id="{7F30D2BF-D81E-CC97-8600-003307878F5B}"/>
              </a:ext>
            </a:extLst>
          </p:cNvPr>
          <p:cNvSpPr/>
          <p:nvPr/>
        </p:nvSpPr>
        <p:spPr>
          <a:xfrm>
            <a:off x="784792" y="2406603"/>
            <a:ext cx="439460" cy="439460"/>
          </a:xfrm>
          <a:prstGeom prst="roundRect">
            <a:avLst>
              <a:gd name="adj" fmla="val 6668"/>
            </a:avLst>
          </a:prstGeom>
          <a:solidFill>
            <a:srgbClr val="433550"/>
          </a:solidFill>
          <a:ln/>
        </p:spPr>
      </p:sp>
      <p:sp>
        <p:nvSpPr>
          <p:cNvPr id="12" name="Text 4">
            <a:extLst>
              <a:ext uri="{FF2B5EF4-FFF2-40B4-BE49-F238E27FC236}">
                <a16:creationId xmlns:a16="http://schemas.microsoft.com/office/drawing/2014/main" id="{458B937F-93B6-9D5E-8AC5-C3F62A209B8D}"/>
              </a:ext>
            </a:extLst>
          </p:cNvPr>
          <p:cNvSpPr/>
          <p:nvPr/>
        </p:nvSpPr>
        <p:spPr>
          <a:xfrm>
            <a:off x="931239" y="2479826"/>
            <a:ext cx="146566" cy="293013"/>
          </a:xfrm>
          <a:prstGeom prst="rect">
            <a:avLst/>
          </a:prstGeom>
          <a:noFill/>
          <a:ln/>
        </p:spPr>
        <p:txBody>
          <a:bodyPr wrap="none" lIns="0" tIns="0" rIns="0" bIns="0" rtlCol="0" anchor="t"/>
          <a:lstStyle/>
          <a:p>
            <a:pPr marL="0" indent="0" algn="ctr">
              <a:lnSpc>
                <a:spcPts val="2300"/>
              </a:lnSpc>
              <a:buNone/>
            </a:pPr>
            <a:r>
              <a:rPr lang="en-US" sz="2800" b="1" dirty="0">
                <a:solidFill>
                  <a:srgbClr val="DAD1E6"/>
                </a:solidFill>
                <a:latin typeface="Arial" panose="020B0604020202020204" pitchFamily="34" charset="0"/>
                <a:ea typeface="Inconsolata Bold" pitchFamily="34" charset="-122"/>
                <a:cs typeface="Arial" panose="020B0604020202020204" pitchFamily="34" charset="0"/>
              </a:rPr>
              <a:t>1</a:t>
            </a:r>
            <a:endParaRPr lang="en-US" sz="2800" dirty="0">
              <a:latin typeface="Abadi" panose="020B0604020104020204" pitchFamily="34" charset="0"/>
            </a:endParaRPr>
          </a:p>
        </p:txBody>
      </p:sp>
      <p:sp>
        <p:nvSpPr>
          <p:cNvPr id="13" name="Text 5">
            <a:extLst>
              <a:ext uri="{FF2B5EF4-FFF2-40B4-BE49-F238E27FC236}">
                <a16:creationId xmlns:a16="http://schemas.microsoft.com/office/drawing/2014/main" id="{5C58E105-BAD8-D528-2582-6CDCC4FDBEA4}"/>
              </a:ext>
            </a:extLst>
          </p:cNvPr>
          <p:cNvSpPr/>
          <p:nvPr/>
        </p:nvSpPr>
        <p:spPr>
          <a:xfrm>
            <a:off x="2078942" y="2382195"/>
            <a:ext cx="2696298" cy="305157"/>
          </a:xfrm>
          <a:prstGeom prst="rect">
            <a:avLst/>
          </a:prstGeom>
          <a:noFill/>
          <a:ln/>
        </p:spPr>
        <p:txBody>
          <a:bodyPr wrap="none" lIns="0" tIns="0" rIns="0" bIns="0" rtlCol="0" anchor="t"/>
          <a:lstStyle/>
          <a:p>
            <a:pPr marL="0" indent="0" algn="l">
              <a:lnSpc>
                <a:spcPts val="2400"/>
              </a:lnSpc>
              <a:buNone/>
            </a:pPr>
            <a:r>
              <a:rPr lang="vi-VN" sz="2400" b="1" dirty="0">
                <a:solidFill>
                  <a:srgbClr val="DAD1E6"/>
                </a:solidFill>
              </a:rPr>
              <a:t>Nhập thông tin tài khoản</a:t>
            </a:r>
            <a:endParaRPr lang="en-US" sz="2400" b="1" dirty="0">
              <a:solidFill>
                <a:srgbClr val="DAD1E6"/>
              </a:solidFill>
              <a:latin typeface="Abadi" panose="020B0604020104020204" pitchFamily="34" charset="0"/>
            </a:endParaRPr>
          </a:p>
        </p:txBody>
      </p:sp>
      <p:sp>
        <p:nvSpPr>
          <p:cNvPr id="14" name="Text 6">
            <a:extLst>
              <a:ext uri="{FF2B5EF4-FFF2-40B4-BE49-F238E27FC236}">
                <a16:creationId xmlns:a16="http://schemas.microsoft.com/office/drawing/2014/main" id="{7A4AAE05-8D55-3E7C-630A-1539754ED56A}"/>
              </a:ext>
            </a:extLst>
          </p:cNvPr>
          <p:cNvSpPr/>
          <p:nvPr/>
        </p:nvSpPr>
        <p:spPr>
          <a:xfrm>
            <a:off x="2078942" y="2804510"/>
            <a:ext cx="4847638" cy="625078"/>
          </a:xfrm>
          <a:prstGeom prst="rect">
            <a:avLst/>
          </a:prstGeom>
          <a:noFill/>
          <a:ln/>
        </p:spPr>
        <p:txBody>
          <a:bodyPr wrap="square" lIns="0" tIns="0" rIns="0" bIns="0" rtlCol="0" anchor="t"/>
          <a:lstStyle/>
          <a:p>
            <a:pPr marL="0" indent="0" algn="l">
              <a:lnSpc>
                <a:spcPts val="2450"/>
              </a:lnSpc>
              <a:buNone/>
            </a:pPr>
            <a:r>
              <a:rPr lang="en-US" dirty="0">
                <a:solidFill>
                  <a:srgbClr val="DAD1E6"/>
                </a:solidFill>
                <a:latin typeface="Arial" panose="020B0604020202020204" pitchFamily="34" charset="0"/>
                <a:ea typeface="Fira Sans" pitchFamily="34" charset="-122"/>
                <a:cs typeface="Arial" panose="020B0604020202020204" pitchFamily="34" charset="0"/>
              </a:rPr>
              <a:t>Người học viên </a:t>
            </a:r>
            <a:r>
              <a:rPr lang="en-US" dirty="0" err="1">
                <a:solidFill>
                  <a:srgbClr val="DAD1E6"/>
                </a:solidFill>
                <a:latin typeface="Arial" panose="020B0604020202020204" pitchFamily="34" charset="0"/>
                <a:ea typeface="Fira Sans" pitchFamily="34" charset="-122"/>
                <a:cs typeface="Arial" panose="020B0604020202020204" pitchFamily="34" charset="0"/>
              </a:rPr>
              <a:t>phải</a:t>
            </a:r>
            <a:r>
              <a:rPr lang="en-US" dirty="0">
                <a:solidFill>
                  <a:srgbClr val="DAD1E6"/>
                </a:solidFill>
                <a:latin typeface="Arial" panose="020B0604020202020204" pitchFamily="34" charset="0"/>
                <a:ea typeface="Fira Sans" pitchFamily="34" charset="-122"/>
                <a:cs typeface="Arial" panose="020B0604020202020204" pitchFamily="34" charset="0"/>
              </a:rPr>
              <a:t> </a:t>
            </a:r>
            <a:r>
              <a:rPr lang="vi-VN" dirty="0">
                <a:solidFill>
                  <a:srgbClr val="DAD1E6"/>
                </a:solidFill>
                <a:latin typeface="Arial" panose="020B0604020202020204" pitchFamily="34" charset="0"/>
                <a:ea typeface="Fira Sans" pitchFamily="34" charset="-122"/>
                <a:cs typeface="Arial" panose="020B0604020202020204" pitchFamily="34" charset="0"/>
              </a:rPr>
              <a:t>nhập </a:t>
            </a:r>
            <a:r>
              <a:rPr lang="en-US" dirty="0" err="1">
                <a:solidFill>
                  <a:srgbClr val="DAD1E6"/>
                </a:solidFill>
                <a:latin typeface="Arial" panose="020B0604020202020204" pitchFamily="34" charset="0"/>
                <a:ea typeface="Fira Sans" pitchFamily="34" charset="-122"/>
                <a:cs typeface="Arial" panose="020B0604020202020204" pitchFamily="34" charset="0"/>
              </a:rPr>
              <a:t>tài</a:t>
            </a:r>
            <a:r>
              <a:rPr lang="en-US" dirty="0">
                <a:solidFill>
                  <a:srgbClr val="DAD1E6"/>
                </a:solidFill>
                <a:latin typeface="Arial" panose="020B0604020202020204" pitchFamily="34" charset="0"/>
                <a:ea typeface="Fira Sans" pitchFamily="34" charset="-122"/>
                <a:cs typeface="Arial" panose="020B0604020202020204" pitchFamily="34" charset="0"/>
              </a:rPr>
              <a:t> khoản với nhà cung cấp dịch vụ (server). Server cung cấp thông tin tài khoản để xác thực trên hệ thống.</a:t>
            </a:r>
            <a:endParaRPr lang="en-US" dirty="0">
              <a:latin typeface="Abadi" panose="020B0604020104020204" pitchFamily="34" charset="0"/>
            </a:endParaRPr>
          </a:p>
        </p:txBody>
      </p:sp>
      <p:sp>
        <p:nvSpPr>
          <p:cNvPr id="15" name="Shape 7">
            <a:extLst>
              <a:ext uri="{FF2B5EF4-FFF2-40B4-BE49-F238E27FC236}">
                <a16:creationId xmlns:a16="http://schemas.microsoft.com/office/drawing/2014/main" id="{055DCB81-F056-8AE0-19F7-8CCD46F471D5}"/>
              </a:ext>
            </a:extLst>
          </p:cNvPr>
          <p:cNvSpPr/>
          <p:nvPr/>
        </p:nvSpPr>
        <p:spPr>
          <a:xfrm>
            <a:off x="1201392" y="4248024"/>
            <a:ext cx="683657" cy="22860"/>
          </a:xfrm>
          <a:prstGeom prst="roundRect">
            <a:avLst>
              <a:gd name="adj" fmla="val 128185"/>
            </a:avLst>
          </a:prstGeom>
          <a:solidFill>
            <a:srgbClr val="5C4E69"/>
          </a:solidFill>
          <a:ln/>
        </p:spPr>
      </p:sp>
      <p:sp>
        <p:nvSpPr>
          <p:cNvPr id="16" name="Shape 8">
            <a:extLst>
              <a:ext uri="{FF2B5EF4-FFF2-40B4-BE49-F238E27FC236}">
                <a16:creationId xmlns:a16="http://schemas.microsoft.com/office/drawing/2014/main" id="{DC5F61A9-EC5B-D2B4-168C-E22CCACECE0A}"/>
              </a:ext>
            </a:extLst>
          </p:cNvPr>
          <p:cNvSpPr/>
          <p:nvPr/>
        </p:nvSpPr>
        <p:spPr>
          <a:xfrm>
            <a:off x="784792" y="4039783"/>
            <a:ext cx="439460" cy="439460"/>
          </a:xfrm>
          <a:prstGeom prst="roundRect">
            <a:avLst>
              <a:gd name="adj" fmla="val 6668"/>
            </a:avLst>
          </a:prstGeom>
          <a:solidFill>
            <a:srgbClr val="433550"/>
          </a:solidFill>
          <a:ln/>
        </p:spPr>
      </p:sp>
      <p:sp>
        <p:nvSpPr>
          <p:cNvPr id="18" name="Text 9">
            <a:extLst>
              <a:ext uri="{FF2B5EF4-FFF2-40B4-BE49-F238E27FC236}">
                <a16:creationId xmlns:a16="http://schemas.microsoft.com/office/drawing/2014/main" id="{8B0B7A50-E895-612E-8386-78E9C3AD00BB}"/>
              </a:ext>
            </a:extLst>
          </p:cNvPr>
          <p:cNvSpPr/>
          <p:nvPr/>
        </p:nvSpPr>
        <p:spPr>
          <a:xfrm>
            <a:off x="931239" y="4113007"/>
            <a:ext cx="146566" cy="293013"/>
          </a:xfrm>
          <a:prstGeom prst="rect">
            <a:avLst/>
          </a:prstGeom>
          <a:noFill/>
          <a:ln/>
        </p:spPr>
        <p:txBody>
          <a:bodyPr wrap="none" lIns="0" tIns="0" rIns="0" bIns="0" rtlCol="0" anchor="t"/>
          <a:lstStyle/>
          <a:p>
            <a:pPr marL="0" indent="0" algn="ctr">
              <a:lnSpc>
                <a:spcPts val="2300"/>
              </a:lnSpc>
              <a:buNone/>
            </a:pPr>
            <a:r>
              <a:rPr lang="en-US" sz="2800" b="1" dirty="0">
                <a:solidFill>
                  <a:srgbClr val="DAD1E6"/>
                </a:solidFill>
                <a:latin typeface="Arial" panose="020B0604020202020204" pitchFamily="34" charset="0"/>
                <a:ea typeface="Inconsolata Bold" pitchFamily="34" charset="-122"/>
                <a:cs typeface="Arial" panose="020B0604020202020204" pitchFamily="34" charset="0"/>
              </a:rPr>
              <a:t>2</a:t>
            </a:r>
            <a:endParaRPr lang="en-US" sz="2800" dirty="0">
              <a:latin typeface="Abadi" panose="020B0604020104020204" pitchFamily="34" charset="0"/>
            </a:endParaRPr>
          </a:p>
        </p:txBody>
      </p:sp>
      <p:sp>
        <p:nvSpPr>
          <p:cNvPr id="21" name="Text 10">
            <a:extLst>
              <a:ext uri="{FF2B5EF4-FFF2-40B4-BE49-F238E27FC236}">
                <a16:creationId xmlns:a16="http://schemas.microsoft.com/office/drawing/2014/main" id="{99516474-EA68-BC5E-309C-A7FB34478CF7}"/>
              </a:ext>
            </a:extLst>
          </p:cNvPr>
          <p:cNvSpPr/>
          <p:nvPr/>
        </p:nvSpPr>
        <p:spPr>
          <a:xfrm>
            <a:off x="2078942" y="4015375"/>
            <a:ext cx="2441853" cy="305157"/>
          </a:xfrm>
          <a:prstGeom prst="rect">
            <a:avLst/>
          </a:prstGeom>
          <a:noFill/>
          <a:ln/>
        </p:spPr>
        <p:txBody>
          <a:bodyPr wrap="none" lIns="0" tIns="0" rIns="0" bIns="0" rtlCol="0" anchor="t"/>
          <a:lstStyle/>
          <a:p>
            <a:pPr marL="0" indent="0" algn="l">
              <a:lnSpc>
                <a:spcPts val="2400"/>
              </a:lnSpc>
              <a:buNone/>
            </a:pPr>
            <a:r>
              <a:rPr lang="en-US" sz="2400" b="1" dirty="0">
                <a:solidFill>
                  <a:srgbClr val="DAD1E6"/>
                </a:solidFill>
                <a:latin typeface="Arial" panose="020B0604020202020204" pitchFamily="34" charset="0"/>
                <a:ea typeface="Inconsolata Bold" pitchFamily="34" charset="-122"/>
                <a:cs typeface="Arial" panose="020B0604020202020204" pitchFamily="34" charset="0"/>
              </a:rPr>
              <a:t>Sinh Mã OTP</a:t>
            </a:r>
            <a:endParaRPr lang="en-US" sz="2400" dirty="0">
              <a:latin typeface="Abadi" panose="020B0604020104020204" pitchFamily="34" charset="0"/>
            </a:endParaRPr>
          </a:p>
        </p:txBody>
      </p:sp>
      <p:sp>
        <p:nvSpPr>
          <p:cNvPr id="23" name="Text 11">
            <a:extLst>
              <a:ext uri="{FF2B5EF4-FFF2-40B4-BE49-F238E27FC236}">
                <a16:creationId xmlns:a16="http://schemas.microsoft.com/office/drawing/2014/main" id="{307D8968-8D65-CE79-31F3-73C1D4692434}"/>
              </a:ext>
            </a:extLst>
          </p:cNvPr>
          <p:cNvSpPr/>
          <p:nvPr/>
        </p:nvSpPr>
        <p:spPr>
          <a:xfrm>
            <a:off x="2078942" y="4437690"/>
            <a:ext cx="4847637" cy="625078"/>
          </a:xfrm>
          <a:prstGeom prst="rect">
            <a:avLst/>
          </a:prstGeom>
          <a:noFill/>
          <a:ln/>
        </p:spPr>
        <p:txBody>
          <a:bodyPr wrap="square" lIns="0" tIns="0" rIns="0" bIns="0" rtlCol="0" anchor="t"/>
          <a:lstStyle/>
          <a:p>
            <a:pPr marL="0" indent="0" algn="l">
              <a:lnSpc>
                <a:spcPts val="2450"/>
              </a:lnSpc>
              <a:buNone/>
            </a:pPr>
            <a:r>
              <a:rPr lang="en-US" dirty="0">
                <a:solidFill>
                  <a:srgbClr val="DAD1E6"/>
                </a:solidFill>
                <a:latin typeface="Arial" panose="020B0604020202020204" pitchFamily="34" charset="0"/>
                <a:ea typeface="Fira Sans" pitchFamily="34" charset="-122"/>
                <a:cs typeface="Arial" panose="020B0604020202020204" pitchFamily="34" charset="0"/>
              </a:rPr>
              <a:t>Người sử dụng chạy chương trình ứng dụng trên thiết bị có khả năng sinh mã OTP (máy tính cá nhân) và nhập thông tin để lấy mã OTP.</a:t>
            </a:r>
            <a:endParaRPr lang="en-US" dirty="0">
              <a:latin typeface="Abadi" panose="020B0604020104020204" pitchFamily="34" charset="0"/>
            </a:endParaRPr>
          </a:p>
        </p:txBody>
      </p:sp>
      <p:sp>
        <p:nvSpPr>
          <p:cNvPr id="24" name="Shape 12">
            <a:extLst>
              <a:ext uri="{FF2B5EF4-FFF2-40B4-BE49-F238E27FC236}">
                <a16:creationId xmlns:a16="http://schemas.microsoft.com/office/drawing/2014/main" id="{257D23F7-6DE6-7534-4D27-A14F0BE0496F}"/>
              </a:ext>
            </a:extLst>
          </p:cNvPr>
          <p:cNvSpPr/>
          <p:nvPr/>
        </p:nvSpPr>
        <p:spPr>
          <a:xfrm>
            <a:off x="1201392" y="5881204"/>
            <a:ext cx="683657" cy="22860"/>
          </a:xfrm>
          <a:prstGeom prst="roundRect">
            <a:avLst>
              <a:gd name="adj" fmla="val 128185"/>
            </a:avLst>
          </a:prstGeom>
          <a:solidFill>
            <a:srgbClr val="5C4E69"/>
          </a:solidFill>
          <a:ln/>
        </p:spPr>
      </p:sp>
      <p:sp>
        <p:nvSpPr>
          <p:cNvPr id="25" name="Shape 13">
            <a:extLst>
              <a:ext uri="{FF2B5EF4-FFF2-40B4-BE49-F238E27FC236}">
                <a16:creationId xmlns:a16="http://schemas.microsoft.com/office/drawing/2014/main" id="{C1D2803A-1627-AF95-839F-A842935188D6}"/>
              </a:ext>
            </a:extLst>
          </p:cNvPr>
          <p:cNvSpPr/>
          <p:nvPr/>
        </p:nvSpPr>
        <p:spPr>
          <a:xfrm>
            <a:off x="784792" y="5672964"/>
            <a:ext cx="439460" cy="439460"/>
          </a:xfrm>
          <a:prstGeom prst="roundRect">
            <a:avLst>
              <a:gd name="adj" fmla="val 6668"/>
            </a:avLst>
          </a:prstGeom>
          <a:solidFill>
            <a:srgbClr val="433550"/>
          </a:solidFill>
          <a:ln/>
        </p:spPr>
      </p:sp>
      <p:sp>
        <p:nvSpPr>
          <p:cNvPr id="26" name="Text 14">
            <a:extLst>
              <a:ext uri="{FF2B5EF4-FFF2-40B4-BE49-F238E27FC236}">
                <a16:creationId xmlns:a16="http://schemas.microsoft.com/office/drawing/2014/main" id="{E74A03D7-3229-D1E9-81FA-A0AE3438702A}"/>
              </a:ext>
            </a:extLst>
          </p:cNvPr>
          <p:cNvSpPr/>
          <p:nvPr/>
        </p:nvSpPr>
        <p:spPr>
          <a:xfrm>
            <a:off x="931239" y="5746187"/>
            <a:ext cx="146566" cy="293013"/>
          </a:xfrm>
          <a:prstGeom prst="rect">
            <a:avLst/>
          </a:prstGeom>
          <a:noFill/>
          <a:ln/>
        </p:spPr>
        <p:txBody>
          <a:bodyPr wrap="none" lIns="0" tIns="0" rIns="0" bIns="0" rtlCol="0" anchor="t"/>
          <a:lstStyle/>
          <a:p>
            <a:pPr marL="0" indent="0" algn="ctr">
              <a:lnSpc>
                <a:spcPts val="2300"/>
              </a:lnSpc>
              <a:buNone/>
            </a:pPr>
            <a:r>
              <a:rPr lang="en-US" sz="2800" b="1" dirty="0">
                <a:solidFill>
                  <a:srgbClr val="DAD1E6"/>
                </a:solidFill>
                <a:latin typeface="Arial" panose="020B0604020202020204" pitchFamily="34" charset="0"/>
                <a:ea typeface="Inconsolata Bold" pitchFamily="34" charset="-122"/>
                <a:cs typeface="Arial" panose="020B0604020202020204" pitchFamily="34" charset="0"/>
              </a:rPr>
              <a:t>3</a:t>
            </a:r>
            <a:endParaRPr lang="en-US" sz="2800" dirty="0">
              <a:latin typeface="Abadi" panose="020B0604020104020204" pitchFamily="34" charset="0"/>
            </a:endParaRPr>
          </a:p>
        </p:txBody>
      </p:sp>
      <p:sp>
        <p:nvSpPr>
          <p:cNvPr id="27" name="Text 15">
            <a:extLst>
              <a:ext uri="{FF2B5EF4-FFF2-40B4-BE49-F238E27FC236}">
                <a16:creationId xmlns:a16="http://schemas.microsoft.com/office/drawing/2014/main" id="{A5F0897C-FF3E-EC96-A575-4F1207D81AC5}"/>
              </a:ext>
            </a:extLst>
          </p:cNvPr>
          <p:cNvSpPr/>
          <p:nvPr/>
        </p:nvSpPr>
        <p:spPr>
          <a:xfrm>
            <a:off x="2078942" y="5648556"/>
            <a:ext cx="2441853" cy="305157"/>
          </a:xfrm>
          <a:prstGeom prst="rect">
            <a:avLst/>
          </a:prstGeom>
          <a:noFill/>
          <a:ln/>
        </p:spPr>
        <p:txBody>
          <a:bodyPr wrap="none" lIns="0" tIns="0" rIns="0" bIns="0" rtlCol="0" anchor="t"/>
          <a:lstStyle/>
          <a:p>
            <a:pPr marL="0" indent="0" algn="l">
              <a:lnSpc>
                <a:spcPts val="2400"/>
              </a:lnSpc>
              <a:buNone/>
            </a:pPr>
            <a:r>
              <a:rPr lang="en-US" sz="2400" b="1" dirty="0">
                <a:solidFill>
                  <a:srgbClr val="DAD1E6"/>
                </a:solidFill>
                <a:latin typeface="Arial" panose="020B0604020202020204" pitchFamily="34" charset="0"/>
                <a:ea typeface="Inconsolata Bold" pitchFamily="34" charset="-122"/>
                <a:cs typeface="Arial" panose="020B0604020202020204" pitchFamily="34" charset="0"/>
              </a:rPr>
              <a:t>Xác Thực Mã OTP</a:t>
            </a:r>
            <a:endParaRPr lang="en-US" sz="2400" dirty="0">
              <a:latin typeface="Abadi" panose="020B0604020104020204" pitchFamily="34" charset="0"/>
            </a:endParaRPr>
          </a:p>
        </p:txBody>
      </p:sp>
      <p:sp>
        <p:nvSpPr>
          <p:cNvPr id="28" name="Text 16">
            <a:extLst>
              <a:ext uri="{FF2B5EF4-FFF2-40B4-BE49-F238E27FC236}">
                <a16:creationId xmlns:a16="http://schemas.microsoft.com/office/drawing/2014/main" id="{7A318C9A-2C95-8C9E-CCBE-1EB26AD7622E}"/>
              </a:ext>
            </a:extLst>
          </p:cNvPr>
          <p:cNvSpPr/>
          <p:nvPr/>
        </p:nvSpPr>
        <p:spPr>
          <a:xfrm>
            <a:off x="2078942" y="6070870"/>
            <a:ext cx="4634278" cy="625078"/>
          </a:xfrm>
          <a:prstGeom prst="rect">
            <a:avLst/>
          </a:prstGeom>
          <a:noFill/>
          <a:ln/>
        </p:spPr>
        <p:txBody>
          <a:bodyPr wrap="square" lIns="0" tIns="0" rIns="0" bIns="0" rtlCol="0" anchor="t"/>
          <a:lstStyle/>
          <a:p>
            <a:pPr marL="0" indent="0" algn="l">
              <a:lnSpc>
                <a:spcPts val="2450"/>
              </a:lnSpc>
              <a:buNone/>
            </a:pPr>
            <a:r>
              <a:rPr lang="en-US" dirty="0">
                <a:solidFill>
                  <a:srgbClr val="DAD1E6"/>
                </a:solidFill>
                <a:latin typeface="Arial" panose="020B0604020202020204" pitchFamily="34" charset="0"/>
                <a:ea typeface="Fira Sans" pitchFamily="34" charset="-122"/>
                <a:cs typeface="Arial" panose="020B0604020202020204" pitchFamily="34" charset="0"/>
              </a:rPr>
              <a:t>Học viên nhập mã OTP vào trang web cùng với username và password. Server kiểm tra sự hợp lệ của thông tin và trả lại kết quả xác thực.</a:t>
            </a:r>
            <a:endParaRPr lang="en-US" dirty="0">
              <a:latin typeface="Abadi" panose="020B0604020104020204" pitchFamily="34" charset="0"/>
            </a:endParaRPr>
          </a:p>
        </p:txBody>
      </p:sp>
    </p:spTree>
    <p:extLst>
      <p:ext uri="{BB962C8B-B14F-4D97-AF65-F5344CB8AC3E}">
        <p14:creationId xmlns:p14="http://schemas.microsoft.com/office/powerpoint/2010/main" val="835540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33D46-BDED-8AE0-39C9-8BF740F51DE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4847E9BC-0D80-3EB9-4D5B-31DB0CF4AD50}"/>
              </a:ext>
            </a:extLst>
          </p:cNvPr>
          <p:cNvSpPr/>
          <p:nvPr/>
        </p:nvSpPr>
        <p:spPr>
          <a:xfrm>
            <a:off x="419577" y="233999"/>
            <a:ext cx="7641193" cy="1341834"/>
          </a:xfrm>
          <a:prstGeom prst="rect">
            <a:avLst/>
          </a:prstGeom>
          <a:noFill/>
          <a:ln/>
        </p:spPr>
        <p:txBody>
          <a:bodyPr wrap="square" lIns="0" tIns="0" rIns="0" bIns="0" rtlCol="0" anchor="t"/>
          <a:lstStyle/>
          <a:p>
            <a:pPr marL="0" marR="0" lvl="0" indent="0" algn="l" defTabSz="914400" rtl="0" eaLnBrk="0" fontAlgn="base" latinLnBrk="0" hangingPunct="0">
              <a:lnSpc>
                <a:spcPct val="150000"/>
              </a:lnSpc>
              <a:spcBef>
                <a:spcPct val="0"/>
              </a:spcBef>
              <a:spcAft>
                <a:spcPct val="0"/>
              </a:spcAft>
              <a:buClrTx/>
              <a:buSzTx/>
              <a:tabLst/>
            </a:pPr>
            <a:r>
              <a:rPr kumimoji="0" lang="vi-VN" altLang="vi-VN" sz="4400" i="0" u="none" strike="noStrike" cap="none" normalizeH="0" baseline="0" dirty="0">
                <a:ln>
                  <a:noFill/>
                </a:ln>
                <a:solidFill>
                  <a:srgbClr val="DAD8E9"/>
                </a:solidFill>
                <a:effectLst/>
                <a:latin typeface="Arial" panose="020B0604020202020204" pitchFamily="34" charset="0"/>
              </a:rPr>
              <a:t>Công cụ và thư viện sử dụng</a:t>
            </a:r>
          </a:p>
        </p:txBody>
      </p:sp>
      <p:sp>
        <p:nvSpPr>
          <p:cNvPr id="16" name="Rectangle 1">
            <a:extLst>
              <a:ext uri="{FF2B5EF4-FFF2-40B4-BE49-F238E27FC236}">
                <a16:creationId xmlns:a16="http://schemas.microsoft.com/office/drawing/2014/main" id="{0550F132-EB75-2A4C-996A-C692697BFA19}"/>
              </a:ext>
            </a:extLst>
          </p:cNvPr>
          <p:cNvSpPr>
            <a:spLocks noChangeArrowheads="1"/>
          </p:cNvSpPr>
          <p:nvPr/>
        </p:nvSpPr>
        <p:spPr bwMode="auto">
          <a:xfrm>
            <a:off x="419577" y="1258305"/>
            <a:ext cx="7331754" cy="6117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vi-VN" altLang="vi-VN" sz="2400" b="1" i="0" u="none" strike="noStrike" cap="none" normalizeH="0" baseline="0" dirty="0">
                <a:ln>
                  <a:noFill/>
                </a:ln>
                <a:solidFill>
                  <a:srgbClr val="DAD8E9"/>
                </a:solidFill>
                <a:effectLst/>
                <a:latin typeface="Arial" panose="020B0604020202020204" pitchFamily="34" charset="0"/>
              </a:rPr>
              <a:t>Phần mềm:</a:t>
            </a:r>
          </a:p>
          <a:p>
            <a:pPr marL="457200" marR="0" lvl="1" indent="0" algn="l" defTabSz="914400" rtl="0" eaLnBrk="0" fontAlgn="base" latinLnBrk="0" hangingPunct="0">
              <a:lnSpc>
                <a:spcPct val="150000"/>
              </a:lnSpc>
              <a:spcBef>
                <a:spcPct val="0"/>
              </a:spcBef>
              <a:spcAft>
                <a:spcPct val="0"/>
              </a:spcAft>
              <a:buClrTx/>
              <a:buSzTx/>
              <a:tabLst/>
            </a:pPr>
            <a:r>
              <a:rPr kumimoji="0" lang="vi-VN" altLang="vi-VN" sz="2400" i="0" u="none" strike="noStrike" cap="none" normalizeH="0" baseline="0" dirty="0" err="1">
                <a:ln>
                  <a:noFill/>
                </a:ln>
                <a:solidFill>
                  <a:srgbClr val="DAD8E9"/>
                </a:solidFill>
                <a:effectLst/>
                <a:latin typeface="Arial" panose="020B0604020202020204" pitchFamily="34" charset="0"/>
              </a:rPr>
              <a:t>PyCharm</a:t>
            </a:r>
            <a:r>
              <a:rPr kumimoji="0" lang="vi-VN" altLang="vi-VN" sz="2400" i="0" u="none" strike="noStrike" cap="none" normalizeH="0" baseline="0" dirty="0">
                <a:ln>
                  <a:noFill/>
                </a:ln>
                <a:solidFill>
                  <a:srgbClr val="DAD8E9"/>
                </a:solidFill>
                <a:effectLst/>
                <a:latin typeface="Arial" panose="020B0604020202020204" pitchFamily="34" charset="0"/>
              </a:rPr>
              <a:t>: IDE phát triển ứng dụng </a:t>
            </a:r>
            <a:r>
              <a:rPr kumimoji="0" lang="vi-VN" altLang="vi-VN" sz="2400" i="0" u="none" strike="noStrike" cap="none" normalizeH="0" baseline="0" dirty="0" err="1">
                <a:ln>
                  <a:noFill/>
                </a:ln>
                <a:solidFill>
                  <a:srgbClr val="DAD8E9"/>
                </a:solidFill>
                <a:effectLst/>
                <a:latin typeface="Arial" panose="020B0604020202020204" pitchFamily="34" charset="0"/>
              </a:rPr>
              <a:t>Python</a:t>
            </a:r>
            <a:r>
              <a:rPr kumimoji="0" lang="vi-VN" altLang="vi-VN" sz="2400" i="0" u="none" strike="noStrike" cap="none" normalizeH="0" baseline="0" dirty="0">
                <a:ln>
                  <a:noFill/>
                </a:ln>
                <a:solidFill>
                  <a:srgbClr val="DAD8E9"/>
                </a:solidFill>
                <a:effectLst/>
                <a:latin typeface="Arial" panose="020B0604020202020204" pitchFamily="34" charset="0"/>
              </a:rPr>
              <a:t>, tích hợp </a:t>
            </a:r>
            <a:r>
              <a:rPr kumimoji="0" lang="vi-VN" altLang="vi-VN" sz="2400" i="0" u="none" strike="noStrike" cap="none" normalizeH="0" baseline="0" dirty="0" err="1">
                <a:ln>
                  <a:noFill/>
                </a:ln>
                <a:solidFill>
                  <a:srgbClr val="DAD8E9"/>
                </a:solidFill>
                <a:effectLst/>
                <a:latin typeface="Arial" panose="020B0604020202020204" pitchFamily="34" charset="0"/>
              </a:rPr>
              <a:t>Flask</a:t>
            </a:r>
            <a:r>
              <a:rPr kumimoji="0" lang="vi-VN" altLang="vi-VN" sz="2400" i="0" u="none" strike="noStrike" cap="none" normalizeH="0" baseline="0" dirty="0">
                <a:ln>
                  <a:noFill/>
                </a:ln>
                <a:solidFill>
                  <a:srgbClr val="DAD8E9"/>
                </a:solidFill>
                <a:effectLst/>
                <a:latin typeface="Arial" panose="020B0604020202020204" pitchFamily="34" charset="0"/>
              </a:rPr>
              <a:t> để xây dựng </a:t>
            </a:r>
            <a:r>
              <a:rPr kumimoji="0" lang="vi-VN" altLang="vi-VN" sz="2400" i="0" u="none" strike="noStrike" cap="none" normalizeH="0" baseline="0" dirty="0" err="1">
                <a:ln>
                  <a:noFill/>
                </a:ln>
                <a:solidFill>
                  <a:srgbClr val="DAD8E9"/>
                </a:solidFill>
                <a:effectLst/>
                <a:latin typeface="Arial" panose="020B0604020202020204" pitchFamily="34" charset="0"/>
              </a:rPr>
              <a:t>web</a:t>
            </a:r>
            <a:r>
              <a:rPr kumimoji="0" lang="vi-VN" altLang="vi-VN" sz="2400" i="0" u="none" strike="noStrike" cap="none" normalizeH="0" baseline="0" dirty="0">
                <a:ln>
                  <a:noFill/>
                </a:ln>
                <a:solidFill>
                  <a:srgbClr val="DAD8E9"/>
                </a:solidFill>
                <a:effectLst/>
                <a:latin typeface="Arial" panose="020B0604020202020204" pitchFamily="34" charset="0"/>
              </a:rPr>
              <a:t> </a:t>
            </a:r>
            <a:r>
              <a:rPr kumimoji="0" lang="vi-VN" altLang="vi-VN" sz="2400" i="0" u="none" strike="noStrike" cap="none" normalizeH="0" baseline="0" dirty="0" err="1">
                <a:ln>
                  <a:noFill/>
                </a:ln>
                <a:solidFill>
                  <a:srgbClr val="DAD8E9"/>
                </a:solidFill>
                <a:effectLst/>
                <a:latin typeface="Arial" panose="020B0604020202020204" pitchFamily="34" charset="0"/>
              </a:rPr>
              <a:t>server</a:t>
            </a:r>
            <a:r>
              <a:rPr kumimoji="0" lang="vi-VN" altLang="vi-VN" sz="2400" i="0" u="none" strike="noStrike" cap="none" normalizeH="0" baseline="0" dirty="0">
                <a:ln>
                  <a:noFill/>
                </a:ln>
                <a:solidFill>
                  <a:srgbClr val="DAD8E9"/>
                </a:solidFill>
                <a:effectLst/>
                <a:latin typeface="Arial" panose="020B0604020202020204" pitchFamily="34" charset="0"/>
              </a:rPr>
              <a:t>.</a:t>
            </a:r>
          </a:p>
          <a:p>
            <a:pPr marL="457200" marR="0" lvl="1" indent="0" algn="l" defTabSz="914400" rtl="0" eaLnBrk="0" fontAlgn="base" latinLnBrk="0" hangingPunct="0">
              <a:lnSpc>
                <a:spcPct val="150000"/>
              </a:lnSpc>
              <a:spcBef>
                <a:spcPct val="0"/>
              </a:spcBef>
              <a:spcAft>
                <a:spcPct val="0"/>
              </a:spcAft>
              <a:buClrTx/>
              <a:buSzTx/>
              <a:tabLst/>
            </a:pPr>
            <a:r>
              <a:rPr kumimoji="0" lang="vi-VN" altLang="vi-VN" sz="2400" i="0" u="none" strike="noStrike" cap="none" normalizeH="0" baseline="0" dirty="0" err="1">
                <a:ln>
                  <a:noFill/>
                </a:ln>
                <a:solidFill>
                  <a:srgbClr val="DAD8E9"/>
                </a:solidFill>
                <a:effectLst/>
                <a:latin typeface="Arial" panose="020B0604020202020204" pitchFamily="34" charset="0"/>
              </a:rPr>
              <a:t>MySQL</a:t>
            </a:r>
            <a:r>
              <a:rPr kumimoji="0" lang="vi-VN" altLang="vi-VN" sz="2400" i="0" u="none" strike="noStrike" cap="none" normalizeH="0" baseline="0" dirty="0">
                <a:ln>
                  <a:noFill/>
                </a:ln>
                <a:solidFill>
                  <a:srgbClr val="DAD8E9"/>
                </a:solidFill>
                <a:effectLst/>
                <a:latin typeface="Arial" panose="020B0604020202020204" pitchFamily="34" charset="0"/>
              </a:rPr>
              <a:t>: Quản lý cơ sở dữ liệu người dùng, bao gồm thông tin tài khoản và OTP.</a:t>
            </a:r>
          </a:p>
          <a:p>
            <a:pPr marL="0" marR="0" lvl="0" indent="0" algn="l" defTabSz="914400" rtl="0" eaLnBrk="0" fontAlgn="base" latinLnBrk="0" hangingPunct="0">
              <a:lnSpc>
                <a:spcPct val="150000"/>
              </a:lnSpc>
              <a:spcBef>
                <a:spcPct val="0"/>
              </a:spcBef>
              <a:spcAft>
                <a:spcPct val="0"/>
              </a:spcAft>
              <a:buClrTx/>
              <a:buSzTx/>
              <a:tabLst/>
            </a:pPr>
            <a:r>
              <a:rPr kumimoji="0" lang="vi-VN" altLang="vi-VN" sz="2400" b="1" i="0" u="none" strike="noStrike" cap="none" normalizeH="0" baseline="0" dirty="0">
                <a:ln>
                  <a:noFill/>
                </a:ln>
                <a:solidFill>
                  <a:srgbClr val="DAD8E9"/>
                </a:solidFill>
                <a:effectLst/>
                <a:latin typeface="Arial" panose="020B0604020202020204" pitchFamily="34" charset="0"/>
              </a:rPr>
              <a:t>Thư viện </a:t>
            </a:r>
            <a:r>
              <a:rPr kumimoji="0" lang="vi-VN" altLang="vi-VN" sz="2400" b="1" i="0" u="none" strike="noStrike" cap="none" normalizeH="0" baseline="0" dirty="0" err="1">
                <a:ln>
                  <a:noFill/>
                </a:ln>
                <a:solidFill>
                  <a:srgbClr val="DAD8E9"/>
                </a:solidFill>
                <a:effectLst/>
                <a:latin typeface="Arial" panose="020B0604020202020204" pitchFamily="34" charset="0"/>
              </a:rPr>
              <a:t>Python</a:t>
            </a:r>
            <a:r>
              <a:rPr kumimoji="0" lang="vi-VN" altLang="vi-VN" sz="2400" b="1" i="0" u="none" strike="noStrike" cap="none" normalizeH="0" baseline="0" dirty="0">
                <a:ln>
                  <a:noFill/>
                </a:ln>
                <a:solidFill>
                  <a:srgbClr val="DAD8E9"/>
                </a:solidFill>
                <a:effectLst/>
                <a:latin typeface="Arial" panose="020B0604020202020204" pitchFamily="34" charset="0"/>
              </a:rPr>
              <a:t>:</a:t>
            </a:r>
          </a:p>
          <a:p>
            <a:pPr marL="457200" marR="0" lvl="1" indent="0" algn="l" defTabSz="914400" rtl="0" eaLnBrk="0" fontAlgn="base" latinLnBrk="0" hangingPunct="0">
              <a:lnSpc>
                <a:spcPct val="150000"/>
              </a:lnSpc>
              <a:spcBef>
                <a:spcPct val="0"/>
              </a:spcBef>
              <a:spcAft>
                <a:spcPct val="0"/>
              </a:spcAft>
              <a:buClrTx/>
              <a:buSzTx/>
              <a:tabLst/>
            </a:pPr>
            <a:r>
              <a:rPr kumimoji="0" lang="vi-VN" altLang="vi-VN" sz="2400" i="0" u="none" strike="noStrike" cap="none" normalizeH="0" baseline="0" dirty="0" err="1">
                <a:ln>
                  <a:noFill/>
                </a:ln>
                <a:solidFill>
                  <a:srgbClr val="DAD8E9"/>
                </a:solidFill>
                <a:effectLst/>
                <a:latin typeface="Arial" panose="020B0604020202020204" pitchFamily="34" charset="0"/>
              </a:rPr>
              <a:t>Flask</a:t>
            </a:r>
            <a:r>
              <a:rPr kumimoji="0" lang="vi-VN" altLang="vi-VN" sz="2400" i="0" u="none" strike="noStrike" cap="none" normalizeH="0" baseline="0" dirty="0">
                <a:ln>
                  <a:noFill/>
                </a:ln>
                <a:solidFill>
                  <a:srgbClr val="DAD8E9"/>
                </a:solidFill>
                <a:effectLst/>
                <a:latin typeface="Arial" panose="020B0604020202020204" pitchFamily="34" charset="0"/>
              </a:rPr>
              <a:t>: Xây dựng ứng dụng </a:t>
            </a:r>
            <a:r>
              <a:rPr kumimoji="0" lang="vi-VN" altLang="vi-VN" sz="2400" i="0" u="none" strike="noStrike" cap="none" normalizeH="0" baseline="0" dirty="0" err="1">
                <a:ln>
                  <a:noFill/>
                </a:ln>
                <a:solidFill>
                  <a:srgbClr val="DAD8E9"/>
                </a:solidFill>
                <a:effectLst/>
                <a:latin typeface="Arial" panose="020B0604020202020204" pitchFamily="34" charset="0"/>
              </a:rPr>
              <a:t>web</a:t>
            </a:r>
            <a:r>
              <a:rPr kumimoji="0" lang="vi-VN" altLang="vi-VN" sz="2400" i="0" u="none" strike="noStrike" cap="none" normalizeH="0" baseline="0" dirty="0">
                <a:ln>
                  <a:noFill/>
                </a:ln>
                <a:solidFill>
                  <a:srgbClr val="DAD8E9"/>
                </a:solidFill>
                <a:effectLst/>
                <a:latin typeface="Arial" panose="020B0604020202020204" pitchFamily="34" charset="0"/>
              </a:rPr>
              <a:t>.</a:t>
            </a:r>
          </a:p>
          <a:p>
            <a:pPr marL="457200" marR="0" lvl="1" indent="0" algn="l" defTabSz="914400" rtl="0" eaLnBrk="0" fontAlgn="base" latinLnBrk="0" hangingPunct="0">
              <a:lnSpc>
                <a:spcPct val="150000"/>
              </a:lnSpc>
              <a:spcBef>
                <a:spcPct val="0"/>
              </a:spcBef>
              <a:spcAft>
                <a:spcPct val="0"/>
              </a:spcAft>
              <a:buClrTx/>
              <a:buSzTx/>
              <a:tabLst/>
            </a:pPr>
            <a:r>
              <a:rPr kumimoji="0" lang="vi-VN" altLang="vi-VN" sz="2400" i="0" u="none" strike="noStrike" cap="none" normalizeH="0" baseline="0" dirty="0" err="1">
                <a:ln>
                  <a:noFill/>
                </a:ln>
                <a:solidFill>
                  <a:srgbClr val="DAD8E9"/>
                </a:solidFill>
                <a:effectLst/>
                <a:latin typeface="Arial" panose="020B0604020202020204" pitchFamily="34" charset="0"/>
              </a:rPr>
              <a:t>mysql-connector-python</a:t>
            </a:r>
            <a:r>
              <a:rPr kumimoji="0" lang="vi-VN" altLang="vi-VN" sz="2400" i="0" u="none" strike="noStrike" cap="none" normalizeH="0" baseline="0" dirty="0">
                <a:ln>
                  <a:noFill/>
                </a:ln>
                <a:solidFill>
                  <a:srgbClr val="DAD8E9"/>
                </a:solidFill>
                <a:effectLst/>
                <a:latin typeface="Arial" panose="020B0604020202020204" pitchFamily="34" charset="0"/>
              </a:rPr>
              <a:t>: Kết nối </a:t>
            </a:r>
            <a:r>
              <a:rPr kumimoji="0" lang="vi-VN" altLang="vi-VN" sz="2400" i="0" u="none" strike="noStrike" cap="none" normalizeH="0" baseline="0" dirty="0" err="1">
                <a:ln>
                  <a:noFill/>
                </a:ln>
                <a:solidFill>
                  <a:srgbClr val="DAD8E9"/>
                </a:solidFill>
                <a:effectLst/>
                <a:latin typeface="Arial" panose="020B0604020202020204" pitchFamily="34" charset="0"/>
              </a:rPr>
              <a:t>Python</a:t>
            </a:r>
            <a:r>
              <a:rPr kumimoji="0" lang="vi-VN" altLang="vi-VN" sz="2400" i="0" u="none" strike="noStrike" cap="none" normalizeH="0" baseline="0" dirty="0">
                <a:ln>
                  <a:noFill/>
                </a:ln>
                <a:solidFill>
                  <a:srgbClr val="DAD8E9"/>
                </a:solidFill>
                <a:effectLst/>
                <a:latin typeface="Arial" panose="020B0604020202020204" pitchFamily="34" charset="0"/>
              </a:rPr>
              <a:t> với </a:t>
            </a:r>
            <a:r>
              <a:rPr kumimoji="0" lang="vi-VN" altLang="vi-VN" sz="2400" i="0" u="none" strike="noStrike" cap="none" normalizeH="0" baseline="0" dirty="0" err="1">
                <a:ln>
                  <a:noFill/>
                </a:ln>
                <a:solidFill>
                  <a:srgbClr val="DAD8E9"/>
                </a:solidFill>
                <a:effectLst/>
                <a:latin typeface="Arial" panose="020B0604020202020204" pitchFamily="34" charset="0"/>
              </a:rPr>
              <a:t>MySQL</a:t>
            </a:r>
            <a:r>
              <a:rPr kumimoji="0" lang="vi-VN" altLang="vi-VN" sz="2400" i="0" u="none" strike="noStrike" cap="none" normalizeH="0" baseline="0" dirty="0">
                <a:ln>
                  <a:noFill/>
                </a:ln>
                <a:solidFill>
                  <a:srgbClr val="DAD8E9"/>
                </a:solidFill>
                <a:effectLst/>
                <a:latin typeface="Arial" panose="020B0604020202020204" pitchFamily="34" charset="0"/>
              </a:rPr>
              <a:t>.</a:t>
            </a:r>
          </a:p>
          <a:p>
            <a:pPr marL="457200" marR="0" lvl="1" indent="0" algn="l" defTabSz="914400" rtl="0" eaLnBrk="0" fontAlgn="base" latinLnBrk="0" hangingPunct="0">
              <a:lnSpc>
                <a:spcPct val="150000"/>
              </a:lnSpc>
              <a:spcBef>
                <a:spcPct val="0"/>
              </a:spcBef>
              <a:spcAft>
                <a:spcPct val="0"/>
              </a:spcAft>
              <a:buClrTx/>
              <a:buSzTx/>
              <a:tabLst/>
            </a:pPr>
            <a:r>
              <a:rPr kumimoji="0" lang="vi-VN" altLang="vi-VN" sz="2400" i="0" u="none" strike="noStrike" cap="none" normalizeH="0" baseline="0" dirty="0" err="1">
                <a:ln>
                  <a:noFill/>
                </a:ln>
                <a:solidFill>
                  <a:srgbClr val="DAD8E9"/>
                </a:solidFill>
                <a:effectLst/>
                <a:latin typeface="Arial" panose="020B0604020202020204" pitchFamily="34" charset="0"/>
              </a:rPr>
              <a:t>flask-session</a:t>
            </a:r>
            <a:r>
              <a:rPr kumimoji="0" lang="vi-VN" altLang="vi-VN" sz="2400" i="0" u="none" strike="noStrike" cap="none" normalizeH="0" baseline="0" dirty="0">
                <a:ln>
                  <a:noFill/>
                </a:ln>
                <a:solidFill>
                  <a:srgbClr val="DAD8E9"/>
                </a:solidFill>
                <a:effectLst/>
                <a:latin typeface="Arial" panose="020B0604020202020204" pitchFamily="34" charset="0"/>
              </a:rPr>
              <a:t>: Quản lý phiên người dùng.</a:t>
            </a:r>
          </a:p>
          <a:p>
            <a:pPr marL="457200" marR="0" lvl="1" indent="0" algn="l" defTabSz="914400" rtl="0" eaLnBrk="0" fontAlgn="base" latinLnBrk="0" hangingPunct="0">
              <a:lnSpc>
                <a:spcPct val="150000"/>
              </a:lnSpc>
              <a:spcBef>
                <a:spcPct val="0"/>
              </a:spcBef>
              <a:spcAft>
                <a:spcPct val="0"/>
              </a:spcAft>
              <a:buClrTx/>
              <a:buSzTx/>
              <a:tabLst/>
            </a:pPr>
            <a:r>
              <a:rPr kumimoji="0" lang="vi-VN" altLang="vi-VN" sz="2400" i="0" u="none" strike="noStrike" cap="none" normalizeH="0" baseline="0" dirty="0" err="1">
                <a:ln>
                  <a:noFill/>
                </a:ln>
                <a:solidFill>
                  <a:srgbClr val="DAD8E9"/>
                </a:solidFill>
                <a:effectLst/>
                <a:latin typeface="Arial" panose="020B0604020202020204" pitchFamily="34" charset="0"/>
              </a:rPr>
              <a:t>email-validator</a:t>
            </a:r>
            <a:r>
              <a:rPr kumimoji="0" lang="vi-VN" altLang="vi-VN" sz="2400" i="0" u="none" strike="noStrike" cap="none" normalizeH="0" baseline="0" dirty="0">
                <a:ln>
                  <a:noFill/>
                </a:ln>
                <a:solidFill>
                  <a:srgbClr val="DAD8E9"/>
                </a:solidFill>
                <a:effectLst/>
                <a:latin typeface="Arial" panose="020B0604020202020204" pitchFamily="34" charset="0"/>
              </a:rPr>
              <a:t>: Kiểm tra tính hợp lệ của </a:t>
            </a:r>
            <a:r>
              <a:rPr kumimoji="0" lang="vi-VN" altLang="vi-VN" sz="2400" i="0" u="none" strike="noStrike" cap="none" normalizeH="0" baseline="0" dirty="0" err="1">
                <a:ln>
                  <a:noFill/>
                </a:ln>
                <a:solidFill>
                  <a:srgbClr val="DAD8E9"/>
                </a:solidFill>
                <a:effectLst/>
                <a:latin typeface="Arial" panose="020B0604020202020204" pitchFamily="34" charset="0"/>
              </a:rPr>
              <a:t>email</a:t>
            </a:r>
            <a:r>
              <a:rPr kumimoji="0" lang="vi-VN" altLang="vi-VN" sz="2400" i="0" u="none" strike="noStrike" cap="none" normalizeH="0" baseline="0" dirty="0">
                <a:ln>
                  <a:noFill/>
                </a:ln>
                <a:solidFill>
                  <a:srgbClr val="DAD8E9"/>
                </a:solidFill>
                <a:effectLst/>
                <a:latin typeface="Arial" panose="020B0604020202020204" pitchFamily="34" charset="0"/>
              </a:rPr>
              <a:t>.</a:t>
            </a:r>
          </a:p>
        </p:txBody>
      </p:sp>
      <p:pic>
        <p:nvPicPr>
          <p:cNvPr id="2" name="Hình ảnh 1">
            <a:extLst>
              <a:ext uri="{FF2B5EF4-FFF2-40B4-BE49-F238E27FC236}">
                <a16:creationId xmlns:a16="http://schemas.microsoft.com/office/drawing/2014/main" id="{1176A65D-79EB-154E-C2E3-B477CC0B6B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44023" y="942122"/>
            <a:ext cx="5718810" cy="3124987"/>
          </a:xfrm>
          <a:prstGeom prst="roundRect">
            <a:avLst>
              <a:gd name="adj" fmla="val 6913"/>
            </a:avLst>
          </a:prstGeom>
          <a:noFill/>
          <a:ln>
            <a:noFill/>
          </a:ln>
          <a:scene3d>
            <a:camera prst="orthographicFront"/>
            <a:lightRig rig="threePt" dir="t"/>
          </a:scene3d>
          <a:sp3d>
            <a:bevelT/>
          </a:sp3d>
        </p:spPr>
      </p:pic>
      <p:pic>
        <p:nvPicPr>
          <p:cNvPr id="4" name="Hình ảnh 3">
            <a:extLst>
              <a:ext uri="{FF2B5EF4-FFF2-40B4-BE49-F238E27FC236}">
                <a16:creationId xmlns:a16="http://schemas.microsoft.com/office/drawing/2014/main" id="{72CE45CC-9068-CBCC-5C95-437A352EABB8}"/>
              </a:ext>
            </a:extLst>
          </p:cNvPr>
          <p:cNvPicPr>
            <a:picLocks noChangeAspect="1"/>
          </p:cNvPicPr>
          <p:nvPr/>
        </p:nvPicPr>
        <p:blipFill rotWithShape="1">
          <a:blip r:embed="rId4">
            <a:extLst>
              <a:ext uri="{28A0092B-C50C-407E-A947-70E740481C1C}">
                <a14:useLocalDpi xmlns:a14="http://schemas.microsoft.com/office/drawing/2010/main" val="0"/>
              </a:ext>
            </a:extLst>
          </a:blip>
          <a:srcRect r="894" b="26840"/>
          <a:stretch/>
        </p:blipFill>
        <p:spPr bwMode="auto">
          <a:xfrm>
            <a:off x="8244023" y="4317219"/>
            <a:ext cx="5718810" cy="3079115"/>
          </a:xfrm>
          <a:prstGeom prst="roundRect">
            <a:avLst>
              <a:gd name="adj" fmla="val 3468"/>
            </a:avLst>
          </a:prstGeom>
          <a:noFill/>
          <a:ln>
            <a:noFill/>
          </a:ln>
          <a:scene3d>
            <a:camera prst="orthographicFront"/>
            <a:lightRig rig="threePt" dir="t"/>
          </a:scene3d>
          <a:sp3d>
            <a:bevelT/>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2103577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73368-A057-597A-59E6-B34EAB539F1E}"/>
            </a:ext>
          </a:extLst>
        </p:cNvPr>
        <p:cNvGrpSpPr/>
        <p:nvPr/>
      </p:nvGrpSpPr>
      <p:grpSpPr>
        <a:xfrm>
          <a:off x="0" y="0"/>
          <a:ext cx="0" cy="0"/>
          <a:chOff x="0" y="0"/>
          <a:chExt cx="0" cy="0"/>
        </a:xfrm>
      </p:grpSpPr>
      <p:sp>
        <p:nvSpPr>
          <p:cNvPr id="7" name="Hộp Văn bản 6">
            <a:extLst>
              <a:ext uri="{FF2B5EF4-FFF2-40B4-BE49-F238E27FC236}">
                <a16:creationId xmlns:a16="http://schemas.microsoft.com/office/drawing/2014/main" id="{62DC9E42-BC14-A971-D3EB-54914C7C4214}"/>
              </a:ext>
            </a:extLst>
          </p:cNvPr>
          <p:cNvSpPr txBox="1"/>
          <p:nvPr/>
        </p:nvSpPr>
        <p:spPr>
          <a:xfrm>
            <a:off x="6534368" y="156659"/>
            <a:ext cx="2069663" cy="584775"/>
          </a:xfrm>
          <a:prstGeom prst="rect">
            <a:avLst/>
          </a:prstGeom>
          <a:noFill/>
        </p:spPr>
        <p:txBody>
          <a:bodyPr wrap="square" rtlCol="0">
            <a:spAutoFit/>
          </a:bodyPr>
          <a:lstStyle/>
          <a:p>
            <a:r>
              <a:rPr lang="vi-VN" sz="3200" dirty="0">
                <a:solidFill>
                  <a:srgbClr val="C6BFEE"/>
                </a:solidFill>
              </a:rPr>
              <a:t>MỞ </a:t>
            </a:r>
            <a:r>
              <a:rPr lang="vi-VN" sz="3200" dirty="0">
                <a:solidFill>
                  <a:srgbClr val="C6BFEE"/>
                </a:solidFill>
                <a:latin typeface="Arial" panose="020B0604020202020204" pitchFamily="34" charset="0"/>
              </a:rPr>
              <a:t>ĐẦU</a:t>
            </a:r>
          </a:p>
        </p:txBody>
      </p:sp>
      <p:sp>
        <p:nvSpPr>
          <p:cNvPr id="9" name="Hộp Văn bản 8">
            <a:extLst>
              <a:ext uri="{FF2B5EF4-FFF2-40B4-BE49-F238E27FC236}">
                <a16:creationId xmlns:a16="http://schemas.microsoft.com/office/drawing/2014/main" id="{14609547-0337-C7BA-410B-0C9C2F95FA02}"/>
              </a:ext>
            </a:extLst>
          </p:cNvPr>
          <p:cNvSpPr txBox="1"/>
          <p:nvPr/>
        </p:nvSpPr>
        <p:spPr>
          <a:xfrm>
            <a:off x="698500" y="1029274"/>
            <a:ext cx="9664700" cy="6498639"/>
          </a:xfrm>
          <a:prstGeom prst="rect">
            <a:avLst/>
          </a:prstGeom>
          <a:noFill/>
        </p:spPr>
        <p:txBody>
          <a:bodyPr wrap="square">
            <a:spAutoFit/>
          </a:bodyPr>
          <a:lstStyle/>
          <a:p>
            <a:pPr>
              <a:lnSpc>
                <a:spcPct val="150000"/>
              </a:lnSpc>
            </a:pPr>
            <a:r>
              <a:rPr lang="vi-VN" sz="2000" dirty="0">
                <a:solidFill>
                  <a:srgbClr val="C6BFEE"/>
                </a:solidFill>
              </a:rPr>
              <a:t>2. Đối tượng nghiên cứu</a:t>
            </a:r>
          </a:p>
          <a:p>
            <a:pPr marL="342900" indent="-342900">
              <a:lnSpc>
                <a:spcPct val="150000"/>
              </a:lnSpc>
              <a:buFont typeface="Arial" panose="020B0604020202020204" pitchFamily="34" charset="0"/>
              <a:buChar char="•"/>
            </a:pPr>
            <a:r>
              <a:rPr lang="vi-VN" sz="2000" dirty="0">
                <a:solidFill>
                  <a:srgbClr val="C6BFEE"/>
                </a:solidFill>
              </a:rPr>
              <a:t>OTP (</a:t>
            </a:r>
            <a:r>
              <a:rPr lang="vi-VN" sz="2000" dirty="0" err="1">
                <a:solidFill>
                  <a:srgbClr val="C6BFEE"/>
                </a:solidFill>
              </a:rPr>
              <a:t>One-Time</a:t>
            </a:r>
            <a:r>
              <a:rPr lang="vi-VN" sz="2000" dirty="0">
                <a:solidFill>
                  <a:srgbClr val="C6BFEE"/>
                </a:solidFill>
              </a:rPr>
              <a:t> </a:t>
            </a:r>
            <a:r>
              <a:rPr lang="vi-VN" sz="2000" dirty="0" err="1">
                <a:solidFill>
                  <a:srgbClr val="C6BFEE"/>
                </a:solidFill>
              </a:rPr>
              <a:t>Password</a:t>
            </a:r>
            <a:r>
              <a:rPr lang="vi-VN" sz="2000" dirty="0">
                <a:solidFill>
                  <a:srgbClr val="C6BFEE"/>
                </a:solidFill>
              </a:rPr>
              <a:t>): Tìm hiểu cơ chế hoạt động, cách sinh OTP, các phương pháp triển khai và ứng dụng trong các hệ thống bảo mật hiện đại.</a:t>
            </a:r>
          </a:p>
          <a:p>
            <a:pPr>
              <a:lnSpc>
                <a:spcPct val="150000"/>
              </a:lnSpc>
            </a:pPr>
            <a:r>
              <a:rPr lang="vi-VN" sz="2000" dirty="0">
                <a:solidFill>
                  <a:srgbClr val="C6BFEE"/>
                </a:solidFill>
              </a:rPr>
              <a:t>3. Phạm vi nghiên cứu</a:t>
            </a:r>
          </a:p>
          <a:p>
            <a:pPr marL="342900" indent="-342900">
              <a:lnSpc>
                <a:spcPct val="150000"/>
              </a:lnSpc>
              <a:buFont typeface="Arial" panose="020B0604020202020204" pitchFamily="34" charset="0"/>
              <a:buChar char="•"/>
            </a:pPr>
            <a:r>
              <a:rPr lang="vi-VN" sz="2000" dirty="0">
                <a:solidFill>
                  <a:srgbClr val="C6BFEE"/>
                </a:solidFill>
              </a:rPr>
              <a:t>Ứng dụng thực tế: Tập trung vào nghiên cứu OTP trong các giao dịch trực tuyến như ngân hàng, thương mại điện tử, và môi trường học tập trực tuyến.</a:t>
            </a:r>
          </a:p>
          <a:p>
            <a:pPr>
              <a:lnSpc>
                <a:spcPct val="150000"/>
              </a:lnSpc>
            </a:pPr>
            <a:r>
              <a:rPr lang="vi-VN" sz="2000" dirty="0">
                <a:solidFill>
                  <a:srgbClr val="C6BFEE"/>
                </a:solidFill>
              </a:rPr>
              <a:t>4. Hướng nghiên cứu</a:t>
            </a:r>
          </a:p>
          <a:p>
            <a:pPr marL="342900" indent="-342900">
              <a:lnSpc>
                <a:spcPct val="150000"/>
              </a:lnSpc>
              <a:buFont typeface="Arial" panose="020B0604020202020204" pitchFamily="34" charset="0"/>
              <a:buChar char="•"/>
            </a:pPr>
            <a:r>
              <a:rPr lang="vi-VN" sz="2000" dirty="0">
                <a:solidFill>
                  <a:srgbClr val="C6BFEE"/>
                </a:solidFill>
              </a:rPr>
              <a:t>Phân tích các phương pháp xác thực hiện tại: So sánh các ưu, nhược điểm của </a:t>
            </a:r>
            <a:r>
              <a:rPr lang="vi-VN" sz="2000" dirty="0" err="1">
                <a:solidFill>
                  <a:srgbClr val="C6BFEE"/>
                </a:solidFill>
              </a:rPr>
              <a:t>Username</a:t>
            </a:r>
            <a:r>
              <a:rPr lang="vi-VN" sz="2000" dirty="0">
                <a:solidFill>
                  <a:srgbClr val="C6BFEE"/>
                </a:solidFill>
              </a:rPr>
              <a:t>/</a:t>
            </a:r>
            <a:r>
              <a:rPr lang="vi-VN" sz="2000" dirty="0" err="1">
                <a:solidFill>
                  <a:srgbClr val="C6BFEE"/>
                </a:solidFill>
              </a:rPr>
              <a:t>Password</a:t>
            </a:r>
            <a:r>
              <a:rPr lang="vi-VN" sz="2000" dirty="0">
                <a:solidFill>
                  <a:srgbClr val="C6BFEE"/>
                </a:solidFill>
              </a:rPr>
              <a:t>, xác thực đa yếu tố, và các phương pháp kết hợp với OTP.</a:t>
            </a:r>
          </a:p>
          <a:p>
            <a:pPr marL="342900" indent="-342900">
              <a:lnSpc>
                <a:spcPct val="150000"/>
              </a:lnSpc>
              <a:buFont typeface="Arial" panose="020B0604020202020204" pitchFamily="34" charset="0"/>
              <a:buChar char="•"/>
            </a:pPr>
            <a:r>
              <a:rPr lang="vi-VN" sz="2000" dirty="0">
                <a:solidFill>
                  <a:srgbClr val="C6BFEE"/>
                </a:solidFill>
              </a:rPr>
              <a:t>Nghiên cứu cơ chế sinh OTP: Phân loại cơ chế sinh mật khẩu OTP (ở phía người dùng, </a:t>
            </a:r>
            <a:r>
              <a:rPr lang="vi-VN" sz="2000" dirty="0" err="1">
                <a:solidFill>
                  <a:srgbClr val="C6BFEE"/>
                </a:solidFill>
              </a:rPr>
              <a:t>verifier</a:t>
            </a:r>
            <a:r>
              <a:rPr lang="vi-VN" sz="2000" dirty="0">
                <a:solidFill>
                  <a:srgbClr val="C6BFEE"/>
                </a:solidFill>
              </a:rPr>
              <a:t>, hoặc cả hai phía) và các thuật toán phổ biến như HOTP, TOTP.</a:t>
            </a:r>
          </a:p>
          <a:p>
            <a:pPr marL="342900" indent="-342900">
              <a:lnSpc>
                <a:spcPct val="150000"/>
              </a:lnSpc>
              <a:buFont typeface="Arial" panose="020B0604020202020204" pitchFamily="34" charset="0"/>
              <a:buChar char="•"/>
            </a:pPr>
            <a:r>
              <a:rPr lang="vi-VN" sz="2000" dirty="0">
                <a:solidFill>
                  <a:srgbClr val="C6BFEE"/>
                </a:solidFill>
              </a:rPr>
              <a:t>Ứng dụng thực tế: Xây dựng hệ thống áp dụng OTP, thử nghiệm trong môi trường học trực tuyến để kiểm chứng hiệu quả.</a:t>
            </a:r>
          </a:p>
        </p:txBody>
      </p:sp>
      <p:sp>
        <p:nvSpPr>
          <p:cNvPr id="10" name="Hình chữ nhật 9">
            <a:extLst>
              <a:ext uri="{FF2B5EF4-FFF2-40B4-BE49-F238E27FC236}">
                <a16:creationId xmlns:a16="http://schemas.microsoft.com/office/drawing/2014/main" id="{031F6C2A-1BE3-B8C1-522E-1FED3E0595E9}"/>
              </a:ext>
            </a:extLst>
          </p:cNvPr>
          <p:cNvSpPr/>
          <p:nvPr/>
        </p:nvSpPr>
        <p:spPr>
          <a:xfrm>
            <a:off x="12763500" y="7662559"/>
            <a:ext cx="1866900" cy="567041"/>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074" name="Picture 2" descr="Mã OTP là gì? Nguồn gốc, ý nghĩa và nên lưu ý điều gì khi sử dụng">
            <a:extLst>
              <a:ext uri="{FF2B5EF4-FFF2-40B4-BE49-F238E27FC236}">
                <a16:creationId xmlns:a16="http://schemas.microsoft.com/office/drawing/2014/main" id="{06EF0137-4EBF-EB33-8AEE-43B467A6F9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01" r="17497"/>
          <a:stretch/>
        </p:blipFill>
        <p:spPr bwMode="auto">
          <a:xfrm>
            <a:off x="11087100" y="1897343"/>
            <a:ext cx="2844800" cy="4762500"/>
          </a:xfrm>
          <a:prstGeom prst="roundRect">
            <a:avLst/>
          </a:prstGeom>
          <a:noFill/>
          <a:scene3d>
            <a:camera prst="orthographicFront"/>
            <a:lightRig rig="threePt" dir="t"/>
          </a:scene3d>
          <a:sp3d>
            <a:bevelT w="165100" prst="coolSlant"/>
          </a:sp3d>
          <a:extLst>
            <a:ext uri="{909E8E84-426E-40DD-AFC4-6F175D3DCCD1}">
              <a14:hiddenFill xmlns:a14="http://schemas.microsoft.com/office/drawing/2010/main">
                <a:solidFill>
                  <a:srgbClr val="FFFFFF"/>
                </a:solidFill>
              </a14:hiddenFill>
            </a:ext>
          </a:extLst>
        </p:spPr>
      </p:pic>
      <p:cxnSp>
        <p:nvCxnSpPr>
          <p:cNvPr id="2" name="Đường nối Thẳng 1">
            <a:extLst>
              <a:ext uri="{FF2B5EF4-FFF2-40B4-BE49-F238E27FC236}">
                <a16:creationId xmlns:a16="http://schemas.microsoft.com/office/drawing/2014/main" id="{08BE8C64-E32F-964C-D6AE-30B56FD3E669}"/>
              </a:ext>
            </a:extLst>
          </p:cNvPr>
          <p:cNvCxnSpPr>
            <a:cxnSpLocks/>
          </p:cNvCxnSpPr>
          <p:nvPr/>
        </p:nvCxnSpPr>
        <p:spPr>
          <a:xfrm>
            <a:off x="4908549" y="767410"/>
            <a:ext cx="4813300" cy="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720985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D0C8F-5EFC-9F02-00D9-BC71F82E97EF}"/>
            </a:ext>
          </a:extLst>
        </p:cNvPr>
        <p:cNvGrpSpPr/>
        <p:nvPr/>
      </p:nvGrpSpPr>
      <p:grpSpPr>
        <a:xfrm>
          <a:off x="0" y="0"/>
          <a:ext cx="0" cy="0"/>
          <a:chOff x="0" y="0"/>
          <a:chExt cx="0" cy="0"/>
        </a:xfrm>
      </p:grpSpPr>
      <p:sp>
        <p:nvSpPr>
          <p:cNvPr id="5" name="Shape 10">
            <a:extLst>
              <a:ext uri="{FF2B5EF4-FFF2-40B4-BE49-F238E27FC236}">
                <a16:creationId xmlns:a16="http://schemas.microsoft.com/office/drawing/2014/main" id="{A8EE2EB8-9ADA-49F9-21AE-479B737B03C3}"/>
              </a:ext>
            </a:extLst>
          </p:cNvPr>
          <p:cNvSpPr/>
          <p:nvPr/>
        </p:nvSpPr>
        <p:spPr>
          <a:xfrm>
            <a:off x="-59010" y="-123593"/>
            <a:ext cx="14834553" cy="1669852"/>
          </a:xfrm>
          <a:prstGeom prst="roundRect">
            <a:avLst>
              <a:gd name="adj" fmla="val 2038"/>
            </a:avLst>
          </a:prstGeom>
          <a:solidFill>
            <a:srgbClr val="433550"/>
          </a:solidFill>
          <a:ln/>
        </p:spPr>
      </p:sp>
      <p:sp>
        <p:nvSpPr>
          <p:cNvPr id="3" name="Text 0">
            <a:extLst>
              <a:ext uri="{FF2B5EF4-FFF2-40B4-BE49-F238E27FC236}">
                <a16:creationId xmlns:a16="http://schemas.microsoft.com/office/drawing/2014/main" id="{A8153C09-C77F-55EA-85B1-02E7D1C013A9}"/>
              </a:ext>
            </a:extLst>
          </p:cNvPr>
          <p:cNvSpPr/>
          <p:nvPr/>
        </p:nvSpPr>
        <p:spPr>
          <a:xfrm>
            <a:off x="2583543" y="261668"/>
            <a:ext cx="9042400" cy="1341834"/>
          </a:xfrm>
          <a:prstGeom prst="rect">
            <a:avLst/>
          </a:prstGeom>
          <a:noFill/>
          <a:ln/>
        </p:spPr>
        <p:txBody>
          <a:bodyPr wrap="square" lIns="0" tIns="0" rIns="0" bIns="0" rtlCol="0" anchor="t"/>
          <a:lstStyle/>
          <a:p>
            <a:pPr marL="0" marR="0" indent="0" algn="ctr" rtl="0" eaLnBrk="0" fontAlgn="base" latinLnBrk="0" hangingPunct="0">
              <a:buClrTx/>
              <a:buSzPts val="1800"/>
            </a:pPr>
            <a:r>
              <a:rPr lang="vi-VN" sz="4400" i="0" kern="1200" baseline="0" dirty="0">
                <a:ln>
                  <a:noFill/>
                </a:ln>
                <a:solidFill>
                  <a:srgbClr val="DAD8E9"/>
                </a:solidFill>
                <a:effectLst/>
                <a:ea typeface="+mn-ea"/>
                <a:cs typeface="+mn-cs"/>
              </a:rPr>
              <a:t>Quy trình cài đặt và chạy hệ thống</a:t>
            </a:r>
            <a:endParaRPr lang="vi-VN" sz="4400" dirty="0">
              <a:solidFill>
                <a:srgbClr val="DAD8E9"/>
              </a:solidFill>
              <a:effectLst/>
            </a:endParaRPr>
          </a:p>
        </p:txBody>
      </p:sp>
      <p:sp>
        <p:nvSpPr>
          <p:cNvPr id="16" name="Rectangle 1">
            <a:extLst>
              <a:ext uri="{FF2B5EF4-FFF2-40B4-BE49-F238E27FC236}">
                <a16:creationId xmlns:a16="http://schemas.microsoft.com/office/drawing/2014/main" id="{05F4E137-FE2D-0339-5406-14010FAF07C1}"/>
              </a:ext>
            </a:extLst>
          </p:cNvPr>
          <p:cNvSpPr>
            <a:spLocks noChangeArrowheads="1"/>
          </p:cNvSpPr>
          <p:nvPr/>
        </p:nvSpPr>
        <p:spPr bwMode="auto">
          <a:xfrm>
            <a:off x="419576" y="1777526"/>
            <a:ext cx="13064195" cy="5079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indent="0" algn="l" rtl="0" eaLnBrk="0" fontAlgn="base" latinLnBrk="0" hangingPunct="0">
              <a:lnSpc>
                <a:spcPct val="150000"/>
              </a:lnSpc>
            </a:pPr>
            <a:r>
              <a:rPr lang="vi-VN" sz="2400" i="0" kern="1200" baseline="0" dirty="0">
                <a:ln>
                  <a:noFill/>
                </a:ln>
                <a:solidFill>
                  <a:srgbClr val="DAD8E9"/>
                </a:solidFill>
                <a:effectLst/>
                <a:ea typeface="+mn-ea"/>
                <a:cs typeface="+mn-cs"/>
              </a:rPr>
              <a:t>Bước 1: Tạo môi trường ảo và cài đặt các thư viện cần thiết.</a:t>
            </a:r>
            <a:endParaRPr lang="vi-VN" sz="3200" dirty="0">
              <a:solidFill>
                <a:srgbClr val="DAD8E9"/>
              </a:solidFill>
              <a:effectLst/>
            </a:endParaRPr>
          </a:p>
          <a:p>
            <a:pPr marL="0" marR="0" indent="0" algn="l" rtl="0" eaLnBrk="0" fontAlgn="base" latinLnBrk="0" hangingPunct="0">
              <a:lnSpc>
                <a:spcPct val="150000"/>
              </a:lnSpc>
            </a:pPr>
            <a:r>
              <a:rPr lang="vi-VN" sz="2400" i="0" kern="1200" baseline="0" dirty="0">
                <a:ln>
                  <a:noFill/>
                </a:ln>
                <a:solidFill>
                  <a:srgbClr val="DAD8E9"/>
                </a:solidFill>
                <a:effectLst/>
                <a:ea typeface="+mn-ea"/>
                <a:cs typeface="+mn-cs"/>
              </a:rPr>
              <a:t>Bước 2: Thiết lập cơ sở dữ liệu </a:t>
            </a:r>
            <a:r>
              <a:rPr lang="vi-VN" sz="2400" i="0" kern="1200" baseline="0" dirty="0" err="1">
                <a:ln>
                  <a:noFill/>
                </a:ln>
                <a:solidFill>
                  <a:srgbClr val="DAD8E9"/>
                </a:solidFill>
                <a:effectLst/>
                <a:ea typeface="+mn-ea"/>
                <a:cs typeface="+mn-cs"/>
              </a:rPr>
              <a:t>MySQL</a:t>
            </a:r>
            <a:r>
              <a:rPr lang="vi-VN" sz="2400" i="0" kern="1200" baseline="0" dirty="0">
                <a:ln>
                  <a:noFill/>
                </a:ln>
                <a:solidFill>
                  <a:srgbClr val="DAD8E9"/>
                </a:solidFill>
                <a:effectLst/>
                <a:ea typeface="+mn-ea"/>
                <a:cs typeface="+mn-cs"/>
              </a:rPr>
              <a:t>, lưu thông tin tài khoản và OTP.</a:t>
            </a:r>
            <a:endParaRPr lang="vi-VN" sz="3200" dirty="0">
              <a:solidFill>
                <a:srgbClr val="DAD8E9"/>
              </a:solidFill>
              <a:effectLst/>
            </a:endParaRPr>
          </a:p>
          <a:p>
            <a:pPr marL="0" marR="0" indent="0" algn="l" rtl="0" eaLnBrk="0" fontAlgn="base" latinLnBrk="0" hangingPunct="0">
              <a:lnSpc>
                <a:spcPct val="150000"/>
              </a:lnSpc>
            </a:pPr>
            <a:r>
              <a:rPr lang="vi-VN" sz="2400" i="0" kern="1200" baseline="0" dirty="0">
                <a:ln>
                  <a:noFill/>
                </a:ln>
                <a:solidFill>
                  <a:srgbClr val="DAD8E9"/>
                </a:solidFill>
                <a:effectLst/>
                <a:ea typeface="+mn-ea"/>
                <a:cs typeface="+mn-cs"/>
              </a:rPr>
              <a:t>Bước 3: Xây dựng </a:t>
            </a:r>
            <a:r>
              <a:rPr lang="vi-VN" sz="2400" i="0" kern="1200" baseline="0" dirty="0" err="1">
                <a:ln>
                  <a:noFill/>
                </a:ln>
                <a:solidFill>
                  <a:srgbClr val="DAD8E9"/>
                </a:solidFill>
                <a:effectLst/>
                <a:ea typeface="+mn-ea"/>
                <a:cs typeface="+mn-cs"/>
              </a:rPr>
              <a:t>server</a:t>
            </a:r>
            <a:r>
              <a:rPr lang="vi-VN" sz="2400" i="0" kern="1200" baseline="0" dirty="0">
                <a:ln>
                  <a:noFill/>
                </a:ln>
                <a:solidFill>
                  <a:srgbClr val="DAD8E9"/>
                </a:solidFill>
                <a:effectLst/>
                <a:ea typeface="+mn-ea"/>
                <a:cs typeface="+mn-cs"/>
              </a:rPr>
              <a:t> sử dụng </a:t>
            </a:r>
            <a:r>
              <a:rPr lang="vi-VN" sz="2400" i="0" kern="1200" baseline="0" dirty="0" err="1">
                <a:ln>
                  <a:noFill/>
                </a:ln>
                <a:solidFill>
                  <a:srgbClr val="DAD8E9"/>
                </a:solidFill>
                <a:effectLst/>
                <a:ea typeface="+mn-ea"/>
                <a:cs typeface="+mn-cs"/>
              </a:rPr>
              <a:t>Flask</a:t>
            </a:r>
            <a:r>
              <a:rPr lang="vi-VN" sz="2400" i="0" kern="1200" baseline="0" dirty="0">
                <a:ln>
                  <a:noFill/>
                </a:ln>
                <a:solidFill>
                  <a:srgbClr val="DAD8E9"/>
                </a:solidFill>
                <a:effectLst/>
                <a:ea typeface="+mn-ea"/>
                <a:cs typeface="+mn-cs"/>
              </a:rPr>
              <a:t>, bao gồm:</a:t>
            </a:r>
            <a:r>
              <a:rPr lang="vi-VN" sz="3200" dirty="0">
                <a:solidFill>
                  <a:srgbClr val="DAD8E9"/>
                </a:solidFill>
              </a:rPr>
              <a:t> </a:t>
            </a:r>
            <a:r>
              <a:rPr lang="vi-VN" sz="2400" i="0" kern="1200" baseline="0" dirty="0">
                <a:ln>
                  <a:noFill/>
                </a:ln>
                <a:solidFill>
                  <a:srgbClr val="DAD8E9"/>
                </a:solidFill>
                <a:effectLst/>
                <a:ea typeface="+mn-ea"/>
                <a:cs typeface="+mn-cs"/>
              </a:rPr>
              <a:t>Giao diện đăng ký và đăng nhập.</a:t>
            </a:r>
            <a:r>
              <a:rPr lang="vi-VN" sz="3200" dirty="0">
                <a:solidFill>
                  <a:srgbClr val="DAD8E9"/>
                </a:solidFill>
              </a:rPr>
              <a:t> </a:t>
            </a:r>
            <a:r>
              <a:rPr lang="vi-VN" sz="2400" i="0" kern="1200" baseline="0" dirty="0" err="1">
                <a:ln>
                  <a:noFill/>
                </a:ln>
                <a:solidFill>
                  <a:srgbClr val="DAD8E9"/>
                </a:solidFill>
                <a:effectLst/>
                <a:ea typeface="+mn-ea"/>
                <a:cs typeface="+mn-cs"/>
              </a:rPr>
              <a:t>Module</a:t>
            </a:r>
            <a:r>
              <a:rPr lang="vi-VN" sz="2400" i="0" kern="1200" baseline="0" dirty="0">
                <a:ln>
                  <a:noFill/>
                </a:ln>
                <a:solidFill>
                  <a:srgbClr val="DAD8E9"/>
                </a:solidFill>
                <a:effectLst/>
                <a:ea typeface="+mn-ea"/>
                <a:cs typeface="+mn-cs"/>
              </a:rPr>
              <a:t> sinh OTP dựa trên thuật toán TOTP.</a:t>
            </a:r>
            <a:r>
              <a:rPr lang="vi-VN" sz="3200" dirty="0">
                <a:solidFill>
                  <a:srgbClr val="DAD8E9"/>
                </a:solidFill>
              </a:rPr>
              <a:t> </a:t>
            </a:r>
            <a:r>
              <a:rPr lang="vi-VN" sz="2400" i="0" kern="1200" baseline="0" dirty="0" err="1">
                <a:ln>
                  <a:noFill/>
                </a:ln>
                <a:solidFill>
                  <a:srgbClr val="DAD8E9"/>
                </a:solidFill>
                <a:effectLst/>
                <a:ea typeface="+mn-ea"/>
                <a:cs typeface="+mn-cs"/>
              </a:rPr>
              <a:t>Module</a:t>
            </a:r>
            <a:r>
              <a:rPr lang="vi-VN" sz="2400" i="0" kern="1200" baseline="0" dirty="0">
                <a:ln>
                  <a:noFill/>
                </a:ln>
                <a:solidFill>
                  <a:srgbClr val="DAD8E9"/>
                </a:solidFill>
                <a:effectLst/>
                <a:ea typeface="+mn-ea"/>
                <a:cs typeface="+mn-cs"/>
              </a:rPr>
              <a:t> kiểm tra OTP từ người dùng gửi lên.</a:t>
            </a:r>
            <a:endParaRPr lang="vi-VN" sz="2400" dirty="0">
              <a:solidFill>
                <a:srgbClr val="DAD8E9"/>
              </a:solidFill>
            </a:endParaRPr>
          </a:p>
          <a:p>
            <a:pPr marL="0" marR="0" indent="0" algn="l" rtl="0" eaLnBrk="0" fontAlgn="base" latinLnBrk="0" hangingPunct="0">
              <a:lnSpc>
                <a:spcPct val="150000"/>
              </a:lnSpc>
            </a:pPr>
            <a:endParaRPr lang="vi-VN" sz="2000" dirty="0">
              <a:solidFill>
                <a:srgbClr val="DAD8E9"/>
              </a:solidFill>
              <a:effectLst/>
            </a:endParaRPr>
          </a:p>
          <a:p>
            <a:pPr marL="342900" marR="0" indent="-342900" algn="l" rtl="0" eaLnBrk="0" fontAlgn="base" latinLnBrk="0" hangingPunct="0">
              <a:lnSpc>
                <a:spcPct val="150000"/>
              </a:lnSpc>
              <a:buFont typeface="Wingdings" panose="05000000000000000000" pitchFamily="2" charset="2"/>
              <a:buChar char="Ø"/>
            </a:pPr>
            <a:r>
              <a:rPr lang="vi-VN" sz="2400" b="1" i="0" kern="1200" baseline="0" dirty="0">
                <a:ln>
                  <a:noFill/>
                </a:ln>
                <a:solidFill>
                  <a:srgbClr val="DAD8E9"/>
                </a:solidFill>
                <a:effectLst/>
                <a:ea typeface="+mn-ea"/>
                <a:cs typeface="+mn-cs"/>
              </a:rPr>
              <a:t>Thực nghiệm và kết quả</a:t>
            </a:r>
            <a:endParaRPr lang="vi-VN" sz="3200" b="1" dirty="0">
              <a:solidFill>
                <a:srgbClr val="DAD8E9"/>
              </a:solidFill>
            </a:endParaRPr>
          </a:p>
          <a:p>
            <a:pPr marR="0" algn="l" rtl="0" eaLnBrk="0" fontAlgn="base" latinLnBrk="0" hangingPunct="0">
              <a:lnSpc>
                <a:spcPct val="150000"/>
              </a:lnSpc>
            </a:pPr>
            <a:r>
              <a:rPr lang="vi-VN" sz="3200" i="0" kern="1200" baseline="0" dirty="0">
                <a:ln>
                  <a:noFill/>
                </a:ln>
                <a:solidFill>
                  <a:srgbClr val="DAD8E9"/>
                </a:solidFill>
                <a:effectLst/>
                <a:ea typeface="+mn-ea"/>
                <a:cs typeface="+mn-cs"/>
              </a:rPr>
              <a:t>	</a:t>
            </a:r>
            <a:r>
              <a:rPr lang="vi-VN" sz="2400" i="0" kern="1200" baseline="0" dirty="0">
                <a:ln>
                  <a:noFill/>
                </a:ln>
                <a:solidFill>
                  <a:srgbClr val="DAD8E9"/>
                </a:solidFill>
                <a:effectLst/>
                <a:ea typeface="+mn-ea"/>
                <a:cs typeface="+mn-cs"/>
              </a:rPr>
              <a:t>Người dùng nhập thông tin tài khoản (</a:t>
            </a:r>
            <a:r>
              <a:rPr lang="vi-VN" sz="2400" i="0" kern="1200" baseline="0" dirty="0" err="1">
                <a:ln>
                  <a:noFill/>
                </a:ln>
                <a:solidFill>
                  <a:srgbClr val="DAD8E9"/>
                </a:solidFill>
                <a:effectLst/>
                <a:ea typeface="+mn-ea"/>
                <a:cs typeface="+mn-cs"/>
              </a:rPr>
              <a:t>Username</a:t>
            </a:r>
            <a:r>
              <a:rPr lang="vi-VN" sz="2400" i="0" kern="1200" baseline="0" dirty="0">
                <a:ln>
                  <a:noFill/>
                </a:ln>
                <a:solidFill>
                  <a:srgbClr val="DAD8E9"/>
                </a:solidFill>
                <a:effectLst/>
                <a:ea typeface="+mn-ea"/>
                <a:cs typeface="+mn-cs"/>
              </a:rPr>
              <a:t>/</a:t>
            </a:r>
            <a:r>
              <a:rPr lang="vi-VN" sz="2400" i="0" kern="1200" baseline="0" dirty="0" err="1">
                <a:ln>
                  <a:noFill/>
                </a:ln>
                <a:solidFill>
                  <a:srgbClr val="DAD8E9"/>
                </a:solidFill>
                <a:effectLst/>
                <a:ea typeface="+mn-ea"/>
                <a:cs typeface="+mn-cs"/>
              </a:rPr>
              <a:t>Password</a:t>
            </a:r>
            <a:r>
              <a:rPr lang="vi-VN" sz="2400" i="0" kern="1200" baseline="0" dirty="0">
                <a:ln>
                  <a:noFill/>
                </a:ln>
                <a:solidFill>
                  <a:srgbClr val="DAD8E9"/>
                </a:solidFill>
                <a:effectLst/>
                <a:ea typeface="+mn-ea"/>
                <a:cs typeface="+mn-cs"/>
              </a:rPr>
              <a:t>) và mã OTP sinh từ thiết bị cá nhân.</a:t>
            </a:r>
            <a:r>
              <a:rPr lang="vi-VN" sz="3200" dirty="0">
                <a:solidFill>
                  <a:srgbClr val="DAD8E9"/>
                </a:solidFill>
              </a:rPr>
              <a:t> </a:t>
            </a:r>
            <a:r>
              <a:rPr lang="vi-VN" sz="2400" i="0" kern="1200" baseline="0" dirty="0">
                <a:ln>
                  <a:noFill/>
                </a:ln>
                <a:solidFill>
                  <a:srgbClr val="DAD8E9"/>
                </a:solidFill>
                <a:effectLst/>
                <a:ea typeface="+mn-ea"/>
                <a:cs typeface="+mn-cs"/>
              </a:rPr>
              <a:t>Server xác thực thông tin, cho phép truy cập nếu OTP và thông tin hợp lệ.</a:t>
            </a:r>
            <a:endParaRPr lang="vi-VN" sz="3200" dirty="0">
              <a:solidFill>
                <a:srgbClr val="DAD8E9"/>
              </a:solidFill>
              <a:effectLst/>
            </a:endParaRPr>
          </a:p>
        </p:txBody>
      </p:sp>
    </p:spTree>
    <p:extLst>
      <p:ext uri="{BB962C8B-B14F-4D97-AF65-F5344CB8AC3E}">
        <p14:creationId xmlns:p14="http://schemas.microsoft.com/office/powerpoint/2010/main" val="4054900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18242-68EF-E654-24A7-C9DA564288F7}"/>
            </a:ext>
          </a:extLst>
        </p:cNvPr>
        <p:cNvGrpSpPr/>
        <p:nvPr/>
      </p:nvGrpSpPr>
      <p:grpSpPr>
        <a:xfrm>
          <a:off x="0" y="0"/>
          <a:ext cx="0" cy="0"/>
          <a:chOff x="0" y="0"/>
          <a:chExt cx="0" cy="0"/>
        </a:xfrm>
      </p:grpSpPr>
      <p:sp>
        <p:nvSpPr>
          <p:cNvPr id="2" name="Shape 10">
            <a:extLst>
              <a:ext uri="{FF2B5EF4-FFF2-40B4-BE49-F238E27FC236}">
                <a16:creationId xmlns:a16="http://schemas.microsoft.com/office/drawing/2014/main" id="{387E695B-0E53-F6D1-8F62-CD0966629261}"/>
              </a:ext>
            </a:extLst>
          </p:cNvPr>
          <p:cNvSpPr/>
          <p:nvPr/>
        </p:nvSpPr>
        <p:spPr>
          <a:xfrm>
            <a:off x="1" y="-123594"/>
            <a:ext cx="14630400" cy="8353193"/>
          </a:xfrm>
          <a:prstGeom prst="roundRect">
            <a:avLst>
              <a:gd name="adj" fmla="val 0"/>
            </a:avLst>
          </a:prstGeom>
          <a:gradFill>
            <a:gsLst>
              <a:gs pos="0">
                <a:srgbClr val="B4B2C4"/>
              </a:gs>
              <a:gs pos="100000">
                <a:srgbClr val="140152"/>
              </a:gs>
            </a:gsLst>
            <a:lin ang="5400000" scaled="1"/>
          </a:gradFill>
          <a:ln/>
        </p:spPr>
      </p:sp>
      <p:pic>
        <p:nvPicPr>
          <p:cNvPr id="20" name="Hình ảnh 19">
            <a:extLst>
              <a:ext uri="{FF2B5EF4-FFF2-40B4-BE49-F238E27FC236}">
                <a16:creationId xmlns:a16="http://schemas.microsoft.com/office/drawing/2014/main" id="{C1B009D3-24C5-7FDC-6FB9-E6BF905495B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62" y="1687281"/>
            <a:ext cx="8245067" cy="4492767"/>
          </a:xfrm>
          <a:prstGeom prst="roundRect">
            <a:avLst>
              <a:gd name="adj" fmla="val 3422"/>
            </a:avLst>
          </a:prstGeom>
          <a:noFill/>
          <a:ln>
            <a:noFill/>
          </a:ln>
        </p:spPr>
      </p:pic>
      <p:pic>
        <p:nvPicPr>
          <p:cNvPr id="21" name="Hình ảnh 20">
            <a:extLst>
              <a:ext uri="{FF2B5EF4-FFF2-40B4-BE49-F238E27FC236}">
                <a16:creationId xmlns:a16="http://schemas.microsoft.com/office/drawing/2014/main" id="{BBC764A2-540E-6EBA-DD07-DF09B462CBCF}"/>
              </a:ext>
            </a:extLst>
          </p:cNvPr>
          <p:cNvPicPr>
            <a:picLocks noChangeAspect="1"/>
          </p:cNvPicPr>
          <p:nvPr/>
        </p:nvPicPr>
        <p:blipFill rotWithShape="1">
          <a:blip r:embed="rId4">
            <a:extLst>
              <a:ext uri="{28A0092B-C50C-407E-A947-70E740481C1C}">
                <a14:useLocalDpi xmlns:a14="http://schemas.microsoft.com/office/drawing/2010/main" val="0"/>
              </a:ext>
            </a:extLst>
          </a:blip>
          <a:srcRect l="9502" t="28517" r="4242" b="28603"/>
          <a:stretch/>
        </p:blipFill>
        <p:spPr bwMode="auto">
          <a:xfrm>
            <a:off x="8998858" y="1687281"/>
            <a:ext cx="5036457" cy="3838575"/>
          </a:xfrm>
          <a:prstGeom prst="roundRect">
            <a:avLst>
              <a:gd name="adj" fmla="val 4567"/>
            </a:avLst>
          </a:prstGeom>
          <a:noFill/>
          <a:ln>
            <a:noFill/>
          </a:ln>
          <a:extLst>
            <a:ext uri="{53640926-AAD7-44D8-BBD7-CCE9431645EC}">
              <a14:shadowObscured xmlns:a14="http://schemas.microsoft.com/office/drawing/2010/main"/>
            </a:ext>
          </a:extLst>
        </p:spPr>
      </p:pic>
      <p:sp>
        <p:nvSpPr>
          <p:cNvPr id="22" name="Shape 10">
            <a:extLst>
              <a:ext uri="{FF2B5EF4-FFF2-40B4-BE49-F238E27FC236}">
                <a16:creationId xmlns:a16="http://schemas.microsoft.com/office/drawing/2014/main" id="{4476D9BB-450F-A153-5D16-40CF58406A05}"/>
              </a:ext>
            </a:extLst>
          </p:cNvPr>
          <p:cNvSpPr/>
          <p:nvPr/>
        </p:nvSpPr>
        <p:spPr>
          <a:xfrm>
            <a:off x="1" y="-123593"/>
            <a:ext cx="14630400" cy="1669852"/>
          </a:xfrm>
          <a:prstGeom prst="roundRect">
            <a:avLst>
              <a:gd name="adj" fmla="val 2038"/>
            </a:avLst>
          </a:prstGeom>
          <a:solidFill>
            <a:srgbClr val="433550"/>
          </a:solidFill>
          <a:ln/>
        </p:spPr>
      </p:sp>
      <p:sp>
        <p:nvSpPr>
          <p:cNvPr id="24" name="Hộp Văn bản 23">
            <a:extLst>
              <a:ext uri="{FF2B5EF4-FFF2-40B4-BE49-F238E27FC236}">
                <a16:creationId xmlns:a16="http://schemas.microsoft.com/office/drawing/2014/main" id="{5209A2B0-26A1-4B29-9267-538971DE1A38}"/>
              </a:ext>
            </a:extLst>
          </p:cNvPr>
          <p:cNvSpPr txBox="1"/>
          <p:nvPr/>
        </p:nvSpPr>
        <p:spPr>
          <a:xfrm>
            <a:off x="3606800" y="295834"/>
            <a:ext cx="7416800" cy="830997"/>
          </a:xfrm>
          <a:prstGeom prst="rect">
            <a:avLst/>
          </a:prstGeom>
          <a:noFill/>
        </p:spPr>
        <p:txBody>
          <a:bodyPr wrap="square">
            <a:spAutoFit/>
          </a:bodyPr>
          <a:lstStyle/>
          <a:p>
            <a:pPr algn="ctr"/>
            <a:r>
              <a:rPr lang="vi-VN" sz="4800" b="1" dirty="0">
                <a:solidFill>
                  <a:schemeClr val="bg1"/>
                </a:solidFill>
              </a:rPr>
              <a:t>Thực nghiệm và kết quả</a:t>
            </a:r>
            <a:endParaRPr lang="vi-VN" sz="4800" dirty="0">
              <a:solidFill>
                <a:schemeClr val="bg1"/>
              </a:solidFill>
            </a:endParaRPr>
          </a:p>
        </p:txBody>
      </p:sp>
      <p:sp>
        <p:nvSpPr>
          <p:cNvPr id="26" name="Hộp Văn bản 25">
            <a:extLst>
              <a:ext uri="{FF2B5EF4-FFF2-40B4-BE49-F238E27FC236}">
                <a16:creationId xmlns:a16="http://schemas.microsoft.com/office/drawing/2014/main" id="{0BEB2056-135C-4FDC-D9CF-2B277A76CCDE}"/>
              </a:ext>
            </a:extLst>
          </p:cNvPr>
          <p:cNvSpPr txBox="1"/>
          <p:nvPr/>
        </p:nvSpPr>
        <p:spPr>
          <a:xfrm>
            <a:off x="8360229" y="5830125"/>
            <a:ext cx="6415314" cy="2092881"/>
          </a:xfrm>
          <a:prstGeom prst="rect">
            <a:avLst/>
          </a:prstGeom>
          <a:noFill/>
        </p:spPr>
        <p:txBody>
          <a:bodyPr wrap="square">
            <a:spAutoFit/>
          </a:bodyPr>
          <a:lstStyle/>
          <a:p>
            <a:pPr marR="291465" indent="457200" algn="ctr">
              <a:spcBef>
                <a:spcPts val="800"/>
              </a:spcBef>
            </a:pPr>
            <a:r>
              <a:rPr lang="vi-VN" sz="2600" dirty="0">
                <a:solidFill>
                  <a:schemeClr val="bg1"/>
                </a:solidFill>
                <a:effectLst/>
                <a:ea typeface="Times New Roman" panose="02020603050405020304" pitchFamily="18" charset="0"/>
              </a:rPr>
              <a:t>Nhập thông tin về </a:t>
            </a:r>
            <a:r>
              <a:rPr lang="vi-VN" sz="2600" dirty="0" err="1">
                <a:solidFill>
                  <a:schemeClr val="bg1"/>
                </a:solidFill>
                <a:effectLst/>
                <a:ea typeface="Times New Roman" panose="02020603050405020304" pitchFamily="18" charset="0"/>
              </a:rPr>
              <a:t>user</a:t>
            </a:r>
            <a:r>
              <a:rPr lang="vi-VN" sz="2600" dirty="0">
                <a:solidFill>
                  <a:schemeClr val="bg1"/>
                </a:solidFill>
                <a:effectLst/>
                <a:ea typeface="Times New Roman" panose="02020603050405020304" pitchFamily="18" charset="0"/>
              </a:rPr>
              <a:t>, </a:t>
            </a:r>
            <a:r>
              <a:rPr lang="vi-VN" sz="2600" dirty="0" err="1">
                <a:solidFill>
                  <a:schemeClr val="bg1"/>
                </a:solidFill>
                <a:effectLst/>
                <a:ea typeface="Times New Roman" panose="02020603050405020304" pitchFamily="18" charset="0"/>
              </a:rPr>
              <a:t>pass</a:t>
            </a:r>
            <a:r>
              <a:rPr lang="vi-VN" sz="2600" dirty="0">
                <a:solidFill>
                  <a:schemeClr val="bg1"/>
                </a:solidFill>
                <a:effectLst/>
                <a:ea typeface="Times New Roman" panose="02020603050405020304" pitchFamily="18" charset="0"/>
              </a:rPr>
              <a:t>. Thông tin này được gửi đến </a:t>
            </a:r>
            <a:r>
              <a:rPr lang="vi-VN" sz="2600" dirty="0" err="1">
                <a:solidFill>
                  <a:schemeClr val="bg1"/>
                </a:solidFill>
                <a:effectLst/>
                <a:ea typeface="Times New Roman" panose="02020603050405020304" pitchFamily="18" charset="0"/>
              </a:rPr>
              <a:t>server</a:t>
            </a:r>
            <a:r>
              <a:rPr lang="vi-VN" sz="2600" dirty="0">
                <a:solidFill>
                  <a:schemeClr val="bg1"/>
                </a:solidFill>
                <a:effectLst/>
                <a:ea typeface="Times New Roman" panose="02020603050405020304" pitchFamily="18" charset="0"/>
              </a:rPr>
              <a:t> và được CSDL ở </a:t>
            </a:r>
            <a:r>
              <a:rPr lang="vi-VN" sz="2600" dirty="0" err="1">
                <a:solidFill>
                  <a:schemeClr val="bg1"/>
                </a:solidFill>
                <a:effectLst/>
                <a:ea typeface="Times New Roman" panose="02020603050405020304" pitchFamily="18" charset="0"/>
              </a:rPr>
              <a:t>server</a:t>
            </a:r>
            <a:r>
              <a:rPr lang="vi-VN" sz="2600" dirty="0">
                <a:solidFill>
                  <a:schemeClr val="bg1"/>
                </a:solidFill>
                <a:effectLst/>
                <a:ea typeface="Times New Roman" panose="02020603050405020304" pitchFamily="18" charset="0"/>
              </a:rPr>
              <a:t> lưu trữ (ở đây sử dụng </a:t>
            </a:r>
            <a:r>
              <a:rPr lang="vi-VN" sz="2600" dirty="0" err="1">
                <a:solidFill>
                  <a:schemeClr val="bg1"/>
                </a:solidFill>
                <a:effectLst/>
                <a:ea typeface="Times New Roman" panose="02020603050405020304" pitchFamily="18" charset="0"/>
              </a:rPr>
              <a:t>MySQl</a:t>
            </a:r>
            <a:r>
              <a:rPr lang="vi-VN" sz="2600" dirty="0">
                <a:solidFill>
                  <a:schemeClr val="bg1"/>
                </a:solidFill>
                <a:effectLst/>
                <a:ea typeface="Times New Roman" panose="02020603050405020304" pitchFamily="18" charset="0"/>
              </a:rPr>
              <a:t> để tạo dữ liệu cho dự án) , sau đó yêu cầu cấp mã OTP để đăng nhập.</a:t>
            </a:r>
            <a:endParaRPr lang="vi-VN" sz="2600" dirty="0">
              <a:solidFill>
                <a:schemeClr val="bg1"/>
              </a:solidFill>
              <a:effectLst/>
              <a:ea typeface="Calibri" panose="020F0502020204030204" pitchFamily="34" charset="0"/>
            </a:endParaRPr>
          </a:p>
        </p:txBody>
      </p:sp>
      <p:sp>
        <p:nvSpPr>
          <p:cNvPr id="29" name="Hộp Văn bản 28">
            <a:extLst>
              <a:ext uri="{FF2B5EF4-FFF2-40B4-BE49-F238E27FC236}">
                <a16:creationId xmlns:a16="http://schemas.microsoft.com/office/drawing/2014/main" id="{43130D44-FCD5-F8C8-838F-66AFAD3318D5}"/>
              </a:ext>
            </a:extLst>
          </p:cNvPr>
          <p:cNvSpPr txBox="1"/>
          <p:nvPr/>
        </p:nvSpPr>
        <p:spPr>
          <a:xfrm>
            <a:off x="635001" y="6605335"/>
            <a:ext cx="7424056" cy="707886"/>
          </a:xfrm>
          <a:prstGeom prst="rect">
            <a:avLst/>
          </a:prstGeom>
          <a:noFill/>
        </p:spPr>
        <p:txBody>
          <a:bodyPr wrap="square">
            <a:spAutoFit/>
          </a:bodyPr>
          <a:lstStyle/>
          <a:p>
            <a:pPr algn="ctr"/>
            <a:r>
              <a:rPr lang="vi-VN" sz="4000" dirty="0">
                <a:solidFill>
                  <a:schemeClr val="bg1"/>
                </a:solidFill>
                <a:effectLst/>
                <a:ea typeface="Times New Roman" panose="02020603050405020304" pitchFamily="18" charset="0"/>
              </a:rPr>
              <a:t>Trang đăng nhập của hệ thống</a:t>
            </a:r>
            <a:endParaRPr lang="vi-VN" sz="4000" dirty="0">
              <a:solidFill>
                <a:schemeClr val="bg1"/>
              </a:solidFill>
            </a:endParaRPr>
          </a:p>
        </p:txBody>
      </p:sp>
      <p:pic>
        <p:nvPicPr>
          <p:cNvPr id="30" name="Image 1" descr="preencoded.png">
            <a:extLst>
              <a:ext uri="{FF2B5EF4-FFF2-40B4-BE49-F238E27FC236}">
                <a16:creationId xmlns:a16="http://schemas.microsoft.com/office/drawing/2014/main" id="{B0F32DC5-AF7F-56FE-35D1-69A1CA692D60}"/>
              </a:ext>
            </a:extLst>
          </p:cNvPr>
          <p:cNvPicPr>
            <a:picLocks noChangeAspect="1"/>
          </p:cNvPicPr>
          <p:nvPr/>
        </p:nvPicPr>
        <p:blipFill>
          <a:blip r:embed="rId5"/>
          <a:stretch>
            <a:fillRect/>
          </a:stretch>
        </p:blipFill>
        <p:spPr>
          <a:xfrm>
            <a:off x="152419" y="6634363"/>
            <a:ext cx="566976" cy="566976"/>
          </a:xfrm>
          <a:prstGeom prst="rect">
            <a:avLst/>
          </a:prstGeom>
        </p:spPr>
      </p:pic>
    </p:spTree>
    <p:extLst>
      <p:ext uri="{BB962C8B-B14F-4D97-AF65-F5344CB8AC3E}">
        <p14:creationId xmlns:p14="http://schemas.microsoft.com/office/powerpoint/2010/main" val="3444537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2AA35-36DB-A97D-FC7A-7C3418776757}"/>
            </a:ext>
          </a:extLst>
        </p:cNvPr>
        <p:cNvGrpSpPr/>
        <p:nvPr/>
      </p:nvGrpSpPr>
      <p:grpSpPr>
        <a:xfrm>
          <a:off x="0" y="0"/>
          <a:ext cx="0" cy="0"/>
          <a:chOff x="0" y="0"/>
          <a:chExt cx="0" cy="0"/>
        </a:xfrm>
      </p:grpSpPr>
      <p:sp>
        <p:nvSpPr>
          <p:cNvPr id="2" name="Shape 10">
            <a:extLst>
              <a:ext uri="{FF2B5EF4-FFF2-40B4-BE49-F238E27FC236}">
                <a16:creationId xmlns:a16="http://schemas.microsoft.com/office/drawing/2014/main" id="{CE45C873-D0A2-2F90-4A5A-EB923CD778DA}"/>
              </a:ext>
            </a:extLst>
          </p:cNvPr>
          <p:cNvSpPr/>
          <p:nvPr/>
        </p:nvSpPr>
        <p:spPr>
          <a:xfrm>
            <a:off x="1" y="-123594"/>
            <a:ext cx="14630400" cy="8353193"/>
          </a:xfrm>
          <a:prstGeom prst="roundRect">
            <a:avLst>
              <a:gd name="adj" fmla="val 0"/>
            </a:avLst>
          </a:prstGeom>
          <a:gradFill>
            <a:gsLst>
              <a:gs pos="0">
                <a:srgbClr val="B4B2C4"/>
              </a:gs>
              <a:gs pos="100000">
                <a:srgbClr val="140152"/>
              </a:gs>
            </a:gsLst>
            <a:lin ang="5400000" scaled="1"/>
          </a:gradFill>
          <a:ln/>
        </p:spPr>
      </p:sp>
      <p:pic>
        <p:nvPicPr>
          <p:cNvPr id="20" name="Hình ảnh 19">
            <a:extLst>
              <a:ext uri="{FF2B5EF4-FFF2-40B4-BE49-F238E27FC236}">
                <a16:creationId xmlns:a16="http://schemas.microsoft.com/office/drawing/2014/main" id="{435033D8-A24A-3D1D-8DAB-7B80FE77DDC3}"/>
              </a:ext>
            </a:extLst>
          </p:cNvPr>
          <p:cNvPicPr>
            <a:picLocks noChangeAspect="1"/>
          </p:cNvPicPr>
          <p:nvPr/>
        </p:nvPicPr>
        <p:blipFill>
          <a:blip r:embed="rId3"/>
          <a:srcRect l="1353" r="1353"/>
          <a:stretch/>
        </p:blipFill>
        <p:spPr bwMode="auto">
          <a:xfrm>
            <a:off x="115162" y="1687281"/>
            <a:ext cx="8245067" cy="4492767"/>
          </a:xfrm>
          <a:prstGeom prst="roundRect">
            <a:avLst>
              <a:gd name="adj" fmla="val 3422"/>
            </a:avLst>
          </a:prstGeom>
          <a:noFill/>
          <a:ln>
            <a:noFill/>
          </a:ln>
        </p:spPr>
      </p:pic>
      <p:pic>
        <p:nvPicPr>
          <p:cNvPr id="21" name="Hình ảnh 20">
            <a:extLst>
              <a:ext uri="{FF2B5EF4-FFF2-40B4-BE49-F238E27FC236}">
                <a16:creationId xmlns:a16="http://schemas.microsoft.com/office/drawing/2014/main" id="{4BBD9377-91A3-A5CD-31B4-07AE9E536128}"/>
              </a:ext>
            </a:extLst>
          </p:cNvPr>
          <p:cNvPicPr>
            <a:picLocks noChangeAspect="1"/>
          </p:cNvPicPr>
          <p:nvPr/>
        </p:nvPicPr>
        <p:blipFill rotWithShape="1">
          <a:blip r:embed="rId4"/>
          <a:srcRect l="8153" r="5259"/>
          <a:stretch/>
        </p:blipFill>
        <p:spPr bwMode="auto">
          <a:xfrm>
            <a:off x="8998858" y="1684957"/>
            <a:ext cx="5210628" cy="3838575"/>
          </a:xfrm>
          <a:prstGeom prst="roundRect">
            <a:avLst>
              <a:gd name="adj" fmla="val 4567"/>
            </a:avLst>
          </a:prstGeom>
          <a:noFill/>
          <a:ln>
            <a:noFill/>
          </a:ln>
          <a:extLst>
            <a:ext uri="{53640926-AAD7-44D8-BBD7-CCE9431645EC}">
              <a14:shadowObscured xmlns:a14="http://schemas.microsoft.com/office/drawing/2010/main"/>
            </a:ext>
          </a:extLst>
        </p:spPr>
      </p:pic>
      <p:sp>
        <p:nvSpPr>
          <p:cNvPr id="22" name="Shape 10">
            <a:extLst>
              <a:ext uri="{FF2B5EF4-FFF2-40B4-BE49-F238E27FC236}">
                <a16:creationId xmlns:a16="http://schemas.microsoft.com/office/drawing/2014/main" id="{13256A96-7D32-1690-99D5-6B8749ED2E18}"/>
              </a:ext>
            </a:extLst>
          </p:cNvPr>
          <p:cNvSpPr/>
          <p:nvPr/>
        </p:nvSpPr>
        <p:spPr>
          <a:xfrm>
            <a:off x="1" y="-123593"/>
            <a:ext cx="14630400" cy="1669852"/>
          </a:xfrm>
          <a:prstGeom prst="roundRect">
            <a:avLst>
              <a:gd name="adj" fmla="val 2038"/>
            </a:avLst>
          </a:prstGeom>
          <a:solidFill>
            <a:srgbClr val="433550"/>
          </a:solidFill>
          <a:ln/>
        </p:spPr>
      </p:sp>
      <p:sp>
        <p:nvSpPr>
          <p:cNvPr id="24" name="Hộp Văn bản 23">
            <a:extLst>
              <a:ext uri="{FF2B5EF4-FFF2-40B4-BE49-F238E27FC236}">
                <a16:creationId xmlns:a16="http://schemas.microsoft.com/office/drawing/2014/main" id="{4B8FDB89-37FC-BD19-6762-E73104DE3DDB}"/>
              </a:ext>
            </a:extLst>
          </p:cNvPr>
          <p:cNvSpPr txBox="1"/>
          <p:nvPr/>
        </p:nvSpPr>
        <p:spPr>
          <a:xfrm>
            <a:off x="3606800" y="295834"/>
            <a:ext cx="7416800" cy="830997"/>
          </a:xfrm>
          <a:prstGeom prst="rect">
            <a:avLst/>
          </a:prstGeom>
          <a:noFill/>
        </p:spPr>
        <p:txBody>
          <a:bodyPr wrap="square">
            <a:spAutoFit/>
          </a:bodyPr>
          <a:lstStyle/>
          <a:p>
            <a:pPr algn="ctr"/>
            <a:r>
              <a:rPr lang="vi-VN" sz="4800" b="1" dirty="0">
                <a:solidFill>
                  <a:schemeClr val="bg1"/>
                </a:solidFill>
              </a:rPr>
              <a:t>Thực nghiệm và kết quả</a:t>
            </a:r>
            <a:endParaRPr lang="vi-VN" sz="4800" dirty="0">
              <a:solidFill>
                <a:schemeClr val="bg1"/>
              </a:solidFill>
            </a:endParaRPr>
          </a:p>
        </p:txBody>
      </p:sp>
      <p:sp>
        <p:nvSpPr>
          <p:cNvPr id="26" name="Hộp Văn bản 25">
            <a:extLst>
              <a:ext uri="{FF2B5EF4-FFF2-40B4-BE49-F238E27FC236}">
                <a16:creationId xmlns:a16="http://schemas.microsoft.com/office/drawing/2014/main" id="{36BF9C76-2105-FEEB-48A7-7B6062247CA7}"/>
              </a:ext>
            </a:extLst>
          </p:cNvPr>
          <p:cNvSpPr txBox="1"/>
          <p:nvPr/>
        </p:nvSpPr>
        <p:spPr>
          <a:xfrm>
            <a:off x="8360229" y="5830125"/>
            <a:ext cx="6415314" cy="892552"/>
          </a:xfrm>
          <a:prstGeom prst="rect">
            <a:avLst/>
          </a:prstGeom>
          <a:noFill/>
        </p:spPr>
        <p:txBody>
          <a:bodyPr wrap="square">
            <a:spAutoFit/>
          </a:bodyPr>
          <a:lstStyle/>
          <a:p>
            <a:pPr marR="291465" indent="457200" algn="ctr">
              <a:spcBef>
                <a:spcPts val="800"/>
              </a:spcBef>
            </a:pPr>
            <a:r>
              <a:rPr lang="vi-VN" sz="2600" dirty="0">
                <a:solidFill>
                  <a:schemeClr val="bg1"/>
                </a:solidFill>
                <a:effectLst/>
                <a:ea typeface="Times New Roman" panose="02020603050405020304" pitchFamily="18" charset="0"/>
              </a:rPr>
              <a:t>Sau đó bạn phải nhập đúng mã </a:t>
            </a:r>
            <a:r>
              <a:rPr lang="vi-VN" sz="2600" dirty="0" err="1">
                <a:solidFill>
                  <a:schemeClr val="bg1"/>
                </a:solidFill>
                <a:effectLst/>
                <a:ea typeface="Times New Roman" panose="02020603050405020304" pitchFamily="18" charset="0"/>
              </a:rPr>
              <a:t>otp</a:t>
            </a:r>
            <a:r>
              <a:rPr lang="vi-VN" sz="2600" dirty="0">
                <a:solidFill>
                  <a:schemeClr val="bg1"/>
                </a:solidFill>
                <a:effectLst/>
                <a:ea typeface="Times New Roman" panose="02020603050405020304" pitchFamily="18" charset="0"/>
              </a:rPr>
              <a:t> đã gửi qua </a:t>
            </a:r>
            <a:r>
              <a:rPr lang="vi-VN" sz="2600" dirty="0" err="1">
                <a:solidFill>
                  <a:schemeClr val="bg1"/>
                </a:solidFill>
                <a:effectLst/>
                <a:ea typeface="Times New Roman" panose="02020603050405020304" pitchFamily="18" charset="0"/>
              </a:rPr>
              <a:t>gmail</a:t>
            </a:r>
            <a:endParaRPr lang="vi-VN" sz="2600" dirty="0">
              <a:solidFill>
                <a:schemeClr val="bg1"/>
              </a:solidFill>
              <a:effectLst/>
              <a:ea typeface="Calibri" panose="020F0502020204030204" pitchFamily="34" charset="0"/>
            </a:endParaRPr>
          </a:p>
        </p:txBody>
      </p:sp>
      <p:sp>
        <p:nvSpPr>
          <p:cNvPr id="29" name="Hộp Văn bản 28">
            <a:extLst>
              <a:ext uri="{FF2B5EF4-FFF2-40B4-BE49-F238E27FC236}">
                <a16:creationId xmlns:a16="http://schemas.microsoft.com/office/drawing/2014/main" id="{CEE21942-9581-8B6B-36B5-0BB0FC5B2B01}"/>
              </a:ext>
            </a:extLst>
          </p:cNvPr>
          <p:cNvSpPr txBox="1"/>
          <p:nvPr/>
        </p:nvSpPr>
        <p:spPr>
          <a:xfrm>
            <a:off x="-159655" y="6484317"/>
            <a:ext cx="8679540" cy="820674"/>
          </a:xfrm>
          <a:prstGeom prst="rect">
            <a:avLst/>
          </a:prstGeom>
          <a:noFill/>
        </p:spPr>
        <p:txBody>
          <a:bodyPr wrap="square">
            <a:spAutoFit/>
          </a:bodyPr>
          <a:lstStyle/>
          <a:p>
            <a:pPr marR="291465" indent="457200" algn="just">
              <a:lnSpc>
                <a:spcPct val="150000"/>
              </a:lnSpc>
              <a:spcBef>
                <a:spcPts val="400"/>
              </a:spcBef>
            </a:pPr>
            <a:r>
              <a:rPr lang="vi-VN" sz="3600" dirty="0">
                <a:solidFill>
                  <a:schemeClr val="bg1"/>
                </a:solidFill>
                <a:effectLst/>
                <a:ea typeface="Times New Roman" panose="02020603050405020304" pitchFamily="18" charset="0"/>
              </a:rPr>
              <a:t>	</a:t>
            </a:r>
            <a:r>
              <a:rPr lang="vi-VN" sz="3600" dirty="0">
                <a:solidFill>
                  <a:schemeClr val="bg1"/>
                </a:solidFill>
                <a:ea typeface="Times New Roman" panose="02020603050405020304" pitchFamily="18" charset="0"/>
              </a:rPr>
              <a:t>M</a:t>
            </a:r>
            <a:r>
              <a:rPr lang="vi-VN" sz="3600" dirty="0">
                <a:solidFill>
                  <a:schemeClr val="bg1"/>
                </a:solidFill>
                <a:effectLst/>
                <a:ea typeface="Times New Roman" panose="02020603050405020304" pitchFamily="18" charset="0"/>
              </a:rPr>
              <a:t>ã OTP sẽ được gửi về </a:t>
            </a:r>
            <a:r>
              <a:rPr lang="vi-VN" sz="3600" dirty="0" err="1">
                <a:solidFill>
                  <a:schemeClr val="bg1"/>
                </a:solidFill>
                <a:effectLst/>
                <a:ea typeface="Times New Roman" panose="02020603050405020304" pitchFamily="18" charset="0"/>
              </a:rPr>
              <a:t>gmail</a:t>
            </a:r>
            <a:endParaRPr lang="vi-VN" sz="3600" dirty="0">
              <a:solidFill>
                <a:schemeClr val="bg1"/>
              </a:solidFill>
              <a:effectLst/>
              <a:ea typeface="Calibri" panose="020F0502020204030204" pitchFamily="34" charset="0"/>
            </a:endParaRPr>
          </a:p>
        </p:txBody>
      </p:sp>
      <p:pic>
        <p:nvPicPr>
          <p:cNvPr id="3" name="Image 2" descr="preencoded.png">
            <a:extLst>
              <a:ext uri="{FF2B5EF4-FFF2-40B4-BE49-F238E27FC236}">
                <a16:creationId xmlns:a16="http://schemas.microsoft.com/office/drawing/2014/main" id="{68179F98-7558-BBAD-88D0-F2B4BE5F282D}"/>
              </a:ext>
            </a:extLst>
          </p:cNvPr>
          <p:cNvPicPr>
            <a:picLocks noChangeAspect="1"/>
          </p:cNvPicPr>
          <p:nvPr/>
        </p:nvPicPr>
        <p:blipFill>
          <a:blip r:embed="rId5"/>
          <a:stretch>
            <a:fillRect/>
          </a:stretch>
        </p:blipFill>
        <p:spPr>
          <a:xfrm>
            <a:off x="115162" y="6675927"/>
            <a:ext cx="566976" cy="566976"/>
          </a:xfrm>
          <a:prstGeom prst="rect">
            <a:avLst/>
          </a:prstGeom>
        </p:spPr>
      </p:pic>
    </p:spTree>
    <p:extLst>
      <p:ext uri="{BB962C8B-B14F-4D97-AF65-F5344CB8AC3E}">
        <p14:creationId xmlns:p14="http://schemas.microsoft.com/office/powerpoint/2010/main" val="2941838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15AD0-9D84-4754-7DE9-6C264960C844}"/>
            </a:ext>
          </a:extLst>
        </p:cNvPr>
        <p:cNvGrpSpPr/>
        <p:nvPr/>
      </p:nvGrpSpPr>
      <p:grpSpPr>
        <a:xfrm>
          <a:off x="0" y="0"/>
          <a:ext cx="0" cy="0"/>
          <a:chOff x="0" y="0"/>
          <a:chExt cx="0" cy="0"/>
        </a:xfrm>
      </p:grpSpPr>
      <p:sp>
        <p:nvSpPr>
          <p:cNvPr id="2" name="Shape 10">
            <a:extLst>
              <a:ext uri="{FF2B5EF4-FFF2-40B4-BE49-F238E27FC236}">
                <a16:creationId xmlns:a16="http://schemas.microsoft.com/office/drawing/2014/main" id="{277E47D5-08C9-8B26-B487-5F6ADA42A12C}"/>
              </a:ext>
            </a:extLst>
          </p:cNvPr>
          <p:cNvSpPr/>
          <p:nvPr/>
        </p:nvSpPr>
        <p:spPr>
          <a:xfrm>
            <a:off x="1" y="-123594"/>
            <a:ext cx="14630400" cy="8353193"/>
          </a:xfrm>
          <a:prstGeom prst="roundRect">
            <a:avLst>
              <a:gd name="adj" fmla="val 0"/>
            </a:avLst>
          </a:prstGeom>
          <a:gradFill>
            <a:gsLst>
              <a:gs pos="0">
                <a:srgbClr val="B4B2C4"/>
              </a:gs>
              <a:gs pos="100000">
                <a:srgbClr val="140152"/>
              </a:gs>
            </a:gsLst>
            <a:lin ang="5400000" scaled="1"/>
          </a:gradFill>
          <a:ln/>
        </p:spPr>
      </p:sp>
      <p:sp>
        <p:nvSpPr>
          <p:cNvPr id="22" name="Shape 10">
            <a:extLst>
              <a:ext uri="{FF2B5EF4-FFF2-40B4-BE49-F238E27FC236}">
                <a16:creationId xmlns:a16="http://schemas.microsoft.com/office/drawing/2014/main" id="{CFD7EEB0-29F6-B4FA-3486-A0C41E20CD40}"/>
              </a:ext>
            </a:extLst>
          </p:cNvPr>
          <p:cNvSpPr/>
          <p:nvPr/>
        </p:nvSpPr>
        <p:spPr>
          <a:xfrm>
            <a:off x="1" y="-123593"/>
            <a:ext cx="14630400" cy="1669852"/>
          </a:xfrm>
          <a:prstGeom prst="roundRect">
            <a:avLst>
              <a:gd name="adj" fmla="val 2038"/>
            </a:avLst>
          </a:prstGeom>
          <a:solidFill>
            <a:srgbClr val="433550"/>
          </a:solidFill>
          <a:ln/>
        </p:spPr>
      </p:sp>
      <p:sp>
        <p:nvSpPr>
          <p:cNvPr id="24" name="Hộp Văn bản 23">
            <a:extLst>
              <a:ext uri="{FF2B5EF4-FFF2-40B4-BE49-F238E27FC236}">
                <a16:creationId xmlns:a16="http://schemas.microsoft.com/office/drawing/2014/main" id="{B757E39B-9713-6824-9E6C-4A639464157D}"/>
              </a:ext>
            </a:extLst>
          </p:cNvPr>
          <p:cNvSpPr txBox="1"/>
          <p:nvPr/>
        </p:nvSpPr>
        <p:spPr>
          <a:xfrm>
            <a:off x="3606800" y="295834"/>
            <a:ext cx="7416800" cy="830997"/>
          </a:xfrm>
          <a:prstGeom prst="rect">
            <a:avLst/>
          </a:prstGeom>
          <a:noFill/>
        </p:spPr>
        <p:txBody>
          <a:bodyPr wrap="square">
            <a:spAutoFit/>
          </a:bodyPr>
          <a:lstStyle/>
          <a:p>
            <a:pPr algn="ctr"/>
            <a:r>
              <a:rPr lang="vi-VN" sz="4800" b="1" dirty="0">
                <a:solidFill>
                  <a:schemeClr val="bg1"/>
                </a:solidFill>
              </a:rPr>
              <a:t>Thực nghiệm và kết quả</a:t>
            </a:r>
            <a:endParaRPr lang="vi-VN" sz="4800" dirty="0">
              <a:solidFill>
                <a:schemeClr val="bg1"/>
              </a:solidFill>
            </a:endParaRPr>
          </a:p>
        </p:txBody>
      </p:sp>
      <p:sp>
        <p:nvSpPr>
          <p:cNvPr id="29" name="Hộp Văn bản 28">
            <a:extLst>
              <a:ext uri="{FF2B5EF4-FFF2-40B4-BE49-F238E27FC236}">
                <a16:creationId xmlns:a16="http://schemas.microsoft.com/office/drawing/2014/main" id="{C7A7DE4F-121B-67D0-496B-CED3699CA38C}"/>
              </a:ext>
            </a:extLst>
          </p:cNvPr>
          <p:cNvSpPr txBox="1"/>
          <p:nvPr/>
        </p:nvSpPr>
        <p:spPr>
          <a:xfrm>
            <a:off x="488044" y="6299653"/>
            <a:ext cx="12427855" cy="1651671"/>
          </a:xfrm>
          <a:prstGeom prst="rect">
            <a:avLst/>
          </a:prstGeom>
          <a:noFill/>
        </p:spPr>
        <p:txBody>
          <a:bodyPr wrap="square">
            <a:spAutoFit/>
          </a:bodyPr>
          <a:lstStyle/>
          <a:p>
            <a:pPr marR="291465" indent="457200" algn="ctr">
              <a:lnSpc>
                <a:spcPct val="150000"/>
              </a:lnSpc>
              <a:spcBef>
                <a:spcPts val="400"/>
              </a:spcBef>
            </a:pPr>
            <a:r>
              <a:rPr lang="vi-VN" sz="3600" dirty="0">
                <a:solidFill>
                  <a:schemeClr val="bg1"/>
                </a:solidFill>
                <a:effectLst/>
                <a:ea typeface="Times New Roman" panose="02020603050405020304" pitchFamily="18" charset="0"/>
              </a:rPr>
              <a:t>Nếu nhập đúng mã </a:t>
            </a:r>
            <a:r>
              <a:rPr lang="vi-VN" sz="3600" dirty="0">
                <a:solidFill>
                  <a:schemeClr val="bg1"/>
                </a:solidFill>
                <a:ea typeface="Times New Roman" panose="02020603050405020304" pitchFamily="18" charset="0"/>
              </a:rPr>
              <a:t>OTP bạn mới có thể đang nhập vào t</a:t>
            </a:r>
            <a:r>
              <a:rPr lang="vi-VN" sz="3600" dirty="0">
                <a:solidFill>
                  <a:schemeClr val="bg1"/>
                </a:solidFill>
                <a:effectLst/>
                <a:ea typeface="Times New Roman" panose="02020603050405020304" pitchFamily="18" charset="0"/>
              </a:rPr>
              <a:t>rang chủ chính của trang </a:t>
            </a:r>
            <a:r>
              <a:rPr lang="vi-VN" sz="3600" dirty="0" err="1">
                <a:solidFill>
                  <a:schemeClr val="bg1"/>
                </a:solidFill>
                <a:effectLst/>
                <a:ea typeface="Times New Roman" panose="02020603050405020304" pitchFamily="18" charset="0"/>
              </a:rPr>
              <a:t>web</a:t>
            </a:r>
            <a:endParaRPr lang="vi-VN" sz="3600" dirty="0">
              <a:solidFill>
                <a:schemeClr val="bg1"/>
              </a:solidFill>
              <a:effectLst/>
              <a:ea typeface="Calibri" panose="020F0502020204030204" pitchFamily="34" charset="0"/>
            </a:endParaRPr>
          </a:p>
        </p:txBody>
      </p:sp>
      <p:pic>
        <p:nvPicPr>
          <p:cNvPr id="4" name="Hình ảnh 3">
            <a:extLst>
              <a:ext uri="{FF2B5EF4-FFF2-40B4-BE49-F238E27FC236}">
                <a16:creationId xmlns:a16="http://schemas.microsoft.com/office/drawing/2014/main" id="{94D894FF-5183-4529-2C1B-53F6251995C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6033" y="1737512"/>
            <a:ext cx="8498334" cy="4283866"/>
          </a:xfrm>
          <a:prstGeom prst="roundRect">
            <a:avLst>
              <a:gd name="adj" fmla="val 3993"/>
            </a:avLst>
          </a:prstGeom>
          <a:noFill/>
          <a:ln>
            <a:noFill/>
          </a:ln>
        </p:spPr>
      </p:pic>
    </p:spTree>
    <p:extLst>
      <p:ext uri="{BB962C8B-B14F-4D97-AF65-F5344CB8AC3E}">
        <p14:creationId xmlns:p14="http://schemas.microsoft.com/office/powerpoint/2010/main" val="1289237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31199" y="311439"/>
            <a:ext cx="7556421" cy="1417558"/>
          </a:xfrm>
          <a:prstGeom prst="rect">
            <a:avLst/>
          </a:prstGeom>
          <a:noFill/>
          <a:ln/>
        </p:spPr>
        <p:txBody>
          <a:bodyPr wrap="square" lIns="0" tIns="0" rIns="0" bIns="0" rtlCol="0" anchor="t"/>
          <a:lstStyle/>
          <a:p>
            <a:pPr marR="291465" indent="457200" algn="just">
              <a:spcBef>
                <a:spcPts val="800"/>
              </a:spcBef>
            </a:pPr>
            <a:r>
              <a:rPr lang="vi-VN" sz="4400" b="1" dirty="0">
                <a:solidFill>
                  <a:srgbClr val="C6BFEE"/>
                </a:solidFill>
                <a:effectLst/>
                <a:latin typeface="Times New Roman" panose="02020603050405020304" pitchFamily="18" charset="0"/>
                <a:ea typeface="Calibri" panose="020F0502020204030204" pitchFamily="34" charset="0"/>
              </a:rPr>
              <a:t>4. Đánh giá</a:t>
            </a:r>
            <a:endParaRPr lang="vi-VN" sz="4400" dirty="0">
              <a:solidFill>
                <a:srgbClr val="C6BFEE"/>
              </a:solidFill>
              <a:effectLst/>
              <a:latin typeface="Times New Roman" panose="02020603050405020304" pitchFamily="18" charset="0"/>
              <a:ea typeface="Calibri" panose="020F0502020204030204" pitchFamily="34" charset="0"/>
            </a:endParaRPr>
          </a:p>
        </p:txBody>
      </p:sp>
      <p:sp>
        <p:nvSpPr>
          <p:cNvPr id="9" name="Rectangle 1">
            <a:extLst>
              <a:ext uri="{FF2B5EF4-FFF2-40B4-BE49-F238E27FC236}">
                <a16:creationId xmlns:a16="http://schemas.microsoft.com/office/drawing/2014/main" id="{B40E982E-A311-4362-BCF4-98C26C5DDFD9}"/>
              </a:ext>
            </a:extLst>
          </p:cNvPr>
          <p:cNvSpPr>
            <a:spLocks noChangeArrowheads="1"/>
          </p:cNvSpPr>
          <p:nvPr/>
        </p:nvSpPr>
        <p:spPr bwMode="auto">
          <a:xfrm>
            <a:off x="377370" y="1028455"/>
            <a:ext cx="8766629" cy="7410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vi-VN" altLang="vi-VN" sz="2800" b="1" i="0" u="none" strike="noStrike" cap="none" normalizeH="0" baseline="0" dirty="0">
                <a:ln>
                  <a:noFill/>
                </a:ln>
                <a:solidFill>
                  <a:srgbClr val="C6BFEE"/>
                </a:solidFill>
                <a:effectLst/>
                <a:latin typeface="Arial" panose="020B0604020202020204" pitchFamily="34" charset="0"/>
              </a:rPr>
              <a:t>Ưu điểm</a:t>
            </a:r>
            <a:r>
              <a:rPr kumimoji="0" lang="vi-VN" altLang="vi-VN" sz="2800" b="0" i="0" u="none" strike="noStrike" cap="none" normalizeH="0" baseline="0" dirty="0">
                <a:ln>
                  <a:noFill/>
                </a:ln>
                <a:solidFill>
                  <a:srgbClr val="C6BFEE"/>
                </a:solidFill>
                <a:effectLst/>
                <a:latin typeface="Arial" panose="020B0604020202020204" pitchFamily="34" charset="0"/>
              </a:rPr>
              <a: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400" b="0" i="0" u="none" strike="noStrike" cap="none" normalizeH="0" baseline="0" dirty="0">
                <a:ln>
                  <a:noFill/>
                </a:ln>
                <a:solidFill>
                  <a:srgbClr val="C6BFEE"/>
                </a:solidFill>
                <a:effectLst/>
                <a:latin typeface="Arial" panose="020B0604020202020204" pitchFamily="34" charset="0"/>
              </a:rPr>
              <a:t>Hệ thống kết hợp mật khẩu OTP và </a:t>
            </a:r>
            <a:r>
              <a:rPr kumimoji="0" lang="vi-VN" altLang="vi-VN" sz="2400" b="0" i="0" u="none" strike="noStrike" cap="none" normalizeH="0" baseline="0" dirty="0" err="1">
                <a:ln>
                  <a:noFill/>
                </a:ln>
                <a:solidFill>
                  <a:srgbClr val="C6BFEE"/>
                </a:solidFill>
                <a:effectLst/>
                <a:latin typeface="Arial" panose="020B0604020202020204" pitchFamily="34" charset="0"/>
              </a:rPr>
              <a:t>Username</a:t>
            </a:r>
            <a:r>
              <a:rPr kumimoji="0" lang="vi-VN" altLang="vi-VN" sz="2400" b="0" i="0" u="none" strike="noStrike" cap="none" normalizeH="0" baseline="0" dirty="0">
                <a:ln>
                  <a:noFill/>
                </a:ln>
                <a:solidFill>
                  <a:srgbClr val="C6BFEE"/>
                </a:solidFill>
                <a:effectLst/>
                <a:latin typeface="Arial" panose="020B0604020202020204" pitchFamily="34" charset="0"/>
              </a:rPr>
              <a:t>/</a:t>
            </a:r>
            <a:r>
              <a:rPr kumimoji="0" lang="vi-VN" altLang="vi-VN" sz="2400" b="0" i="0" u="none" strike="noStrike" cap="none" normalizeH="0" baseline="0" dirty="0" err="1">
                <a:ln>
                  <a:noFill/>
                </a:ln>
                <a:solidFill>
                  <a:srgbClr val="C6BFEE"/>
                </a:solidFill>
                <a:effectLst/>
                <a:latin typeface="Arial" panose="020B0604020202020204" pitchFamily="34" charset="0"/>
              </a:rPr>
              <a:t>Password</a:t>
            </a:r>
            <a:r>
              <a:rPr kumimoji="0" lang="vi-VN" altLang="vi-VN" sz="2400" b="0" i="0" u="none" strike="noStrike" cap="none" normalizeH="0" baseline="0" dirty="0">
                <a:ln>
                  <a:noFill/>
                </a:ln>
                <a:solidFill>
                  <a:srgbClr val="C6BFEE"/>
                </a:solidFill>
                <a:effectLst/>
                <a:latin typeface="Arial" panose="020B0604020202020204" pitchFamily="34" charset="0"/>
              </a:rPr>
              <a:t>, đảm bảo an toàn vượt trội so với xác thực đơn yếu tố.</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400" b="0" i="0" u="none" strike="noStrike" cap="none" normalizeH="0" baseline="0" dirty="0">
                <a:ln>
                  <a:noFill/>
                </a:ln>
                <a:solidFill>
                  <a:srgbClr val="C6BFEE"/>
                </a:solidFill>
                <a:effectLst/>
                <a:latin typeface="Arial" panose="020B0604020202020204" pitchFamily="34" charset="0"/>
              </a:rPr>
              <a:t>Áp dụng thuật toán TOTP giúp đồng bộ thời gian và tăng hiệu quả bảo mật.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400" b="0" i="0" u="none" strike="noStrike" cap="none" normalizeH="0" baseline="0" dirty="0">
                <a:ln>
                  <a:noFill/>
                </a:ln>
                <a:solidFill>
                  <a:srgbClr val="C6BFEE"/>
                </a:solidFill>
                <a:effectLst/>
                <a:latin typeface="Arial" panose="020B0604020202020204" pitchFamily="34" charset="0"/>
              </a:rPr>
              <a:t>Phù hợp với môi trường học trực tuyến, nơi thông tin cá nhân và tài khoản cần được bảo vệ chặt chẽ.</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vi-VN" altLang="vi-VN" sz="2800" b="1" i="0" u="none" strike="noStrike" cap="none" normalizeH="0" baseline="0" dirty="0">
                <a:ln>
                  <a:noFill/>
                </a:ln>
                <a:solidFill>
                  <a:srgbClr val="C6BFEE"/>
                </a:solidFill>
                <a:effectLst/>
                <a:latin typeface="Arial" panose="020B0604020202020204" pitchFamily="34" charset="0"/>
              </a:rPr>
              <a:t>Hạn chế</a:t>
            </a:r>
            <a:r>
              <a:rPr kumimoji="0" lang="vi-VN" altLang="vi-VN" sz="2800" b="0" i="0" u="none" strike="noStrike" cap="none" normalizeH="0" baseline="0" dirty="0">
                <a:ln>
                  <a:noFill/>
                </a:ln>
                <a:solidFill>
                  <a:srgbClr val="C6BFEE"/>
                </a:solidFill>
                <a:effectLst/>
                <a:latin typeface="Arial" panose="020B0604020202020204" pitchFamily="34" charset="0"/>
              </a:rPr>
              <a: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400" b="0" i="0" u="none" strike="noStrike" cap="none" normalizeH="0" baseline="0" dirty="0">
                <a:ln>
                  <a:noFill/>
                </a:ln>
                <a:solidFill>
                  <a:srgbClr val="C6BFEE"/>
                </a:solidFill>
                <a:effectLst/>
                <a:latin typeface="Arial" panose="020B0604020202020204" pitchFamily="34" charset="0"/>
              </a:rPr>
              <a:t>Yêu cầu đồng bộ thời gian chính xác giữa thiết bị người dùng và </a:t>
            </a:r>
            <a:r>
              <a:rPr kumimoji="0" lang="vi-VN" altLang="vi-VN" sz="2400" b="0" i="0" u="none" strike="noStrike" cap="none" normalizeH="0" baseline="0" dirty="0" err="1">
                <a:ln>
                  <a:noFill/>
                </a:ln>
                <a:solidFill>
                  <a:srgbClr val="C6BFEE"/>
                </a:solidFill>
                <a:effectLst/>
                <a:latin typeface="Arial" panose="020B0604020202020204" pitchFamily="34" charset="0"/>
              </a:rPr>
              <a:t>server</a:t>
            </a:r>
            <a:r>
              <a:rPr kumimoji="0" lang="vi-VN" altLang="vi-VN" sz="2400" b="0" i="0" u="none" strike="noStrike" cap="none" normalizeH="0" baseline="0" dirty="0">
                <a:ln>
                  <a:noFill/>
                </a:ln>
                <a:solidFill>
                  <a:srgbClr val="C6BFEE"/>
                </a:solidFill>
                <a:effectLst/>
                <a:latin typeface="Arial" panose="020B0604020202020204" pitchFamily="34" charset="0"/>
              </a:rPr>
              <a:t>.</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vi-VN" altLang="vi-VN" sz="2400" b="0" i="0" u="none" strike="noStrike" cap="none" normalizeH="0" baseline="0" dirty="0">
                <a:ln>
                  <a:noFill/>
                </a:ln>
                <a:solidFill>
                  <a:srgbClr val="C6BFEE"/>
                </a:solidFill>
                <a:effectLst/>
                <a:latin typeface="Arial" panose="020B0604020202020204" pitchFamily="34" charset="0"/>
              </a:rPr>
              <a:t>Phụ thuộc vào phần mềm hoặc thiết bị sinh OTP, dễ gây bất tiện nếu mất hoặc gặp sự cố.</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vi-VN" altLang="vi-VN" sz="2400" b="0" i="0" u="none" strike="noStrike" cap="none" normalizeH="0" baseline="0" dirty="0">
              <a:ln>
                <a:noFill/>
              </a:ln>
              <a:solidFill>
                <a:srgbClr val="C6BFEE"/>
              </a:solidFill>
              <a:effectLst/>
              <a:latin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605524" cy="8229600"/>
          </a:xfrm>
          <a:prstGeom prst="rect">
            <a:avLst/>
          </a:prstGeom>
        </p:spPr>
      </p:pic>
      <p:sp>
        <p:nvSpPr>
          <p:cNvPr id="3" name="Text 0"/>
          <p:cNvSpPr/>
          <p:nvPr/>
        </p:nvSpPr>
        <p:spPr>
          <a:xfrm>
            <a:off x="5998250" y="325993"/>
            <a:ext cx="7556421" cy="1417558"/>
          </a:xfrm>
          <a:prstGeom prst="rect">
            <a:avLst/>
          </a:prstGeom>
          <a:noFill/>
          <a:ln/>
        </p:spPr>
        <p:txBody>
          <a:bodyPr wrap="square" lIns="0" tIns="0" rIns="0" bIns="0" rtlCol="0" anchor="t"/>
          <a:lstStyle/>
          <a:p>
            <a:pPr marL="0" indent="0" algn="ctr">
              <a:lnSpc>
                <a:spcPts val="5550"/>
              </a:lnSpc>
              <a:buNone/>
            </a:pPr>
            <a:r>
              <a:rPr lang="vi-VN" sz="4800" dirty="0">
                <a:solidFill>
                  <a:srgbClr val="ED49A9"/>
                </a:solidFill>
              </a:rPr>
              <a:t>KẾT LUẬN</a:t>
            </a:r>
            <a:endParaRPr lang="en-US" sz="4450" dirty="0">
              <a:solidFill>
                <a:srgbClr val="ED49A9"/>
              </a:solidFill>
              <a:latin typeface="Abadi" panose="020B0604020104020204" pitchFamily="34" charset="0"/>
            </a:endParaRPr>
          </a:p>
        </p:txBody>
      </p:sp>
      <p:sp>
        <p:nvSpPr>
          <p:cNvPr id="4" name="Shape 1"/>
          <p:cNvSpPr/>
          <p:nvPr/>
        </p:nvSpPr>
        <p:spPr>
          <a:xfrm>
            <a:off x="4838267" y="1465942"/>
            <a:ext cx="4605524" cy="5631543"/>
          </a:xfrm>
          <a:prstGeom prst="roundRect">
            <a:avLst>
              <a:gd name="adj" fmla="val 928"/>
            </a:avLst>
          </a:prstGeom>
          <a:solidFill>
            <a:srgbClr val="433550"/>
          </a:solidFill>
          <a:ln/>
        </p:spPr>
      </p:sp>
      <p:sp>
        <p:nvSpPr>
          <p:cNvPr id="6" name="Text 3"/>
          <p:cNvSpPr/>
          <p:nvPr/>
        </p:nvSpPr>
        <p:spPr>
          <a:xfrm>
            <a:off x="5009319" y="1574709"/>
            <a:ext cx="4364914" cy="2540318"/>
          </a:xfrm>
          <a:prstGeom prst="rect">
            <a:avLst/>
          </a:prstGeom>
          <a:noFill/>
          <a:ln/>
        </p:spPr>
        <p:txBody>
          <a:bodyPr wrap="square" lIns="0" tIns="0" rIns="0" bIns="0" rtlCol="0" anchor="t"/>
          <a:lstStyle/>
          <a:p>
            <a:pPr>
              <a:lnSpc>
                <a:spcPct val="150000"/>
              </a:lnSpc>
            </a:pPr>
            <a:r>
              <a:rPr lang="vi-VN" sz="2400" b="1" dirty="0">
                <a:solidFill>
                  <a:schemeClr val="bg1"/>
                </a:solidFill>
              </a:rPr>
              <a:t>Nội dung:</a:t>
            </a:r>
          </a:p>
          <a:p>
            <a:pPr>
              <a:lnSpc>
                <a:spcPct val="150000"/>
              </a:lnSpc>
            </a:pPr>
            <a:r>
              <a:rPr lang="vi-VN" sz="2400" dirty="0">
                <a:solidFill>
                  <a:schemeClr val="bg1"/>
                </a:solidFill>
              </a:rPr>
              <a:t>OTP (</a:t>
            </a:r>
            <a:r>
              <a:rPr lang="vi-VN" sz="2400" dirty="0" err="1">
                <a:solidFill>
                  <a:schemeClr val="bg1"/>
                </a:solidFill>
              </a:rPr>
              <a:t>One-Time</a:t>
            </a:r>
            <a:r>
              <a:rPr lang="vi-VN" sz="2400" dirty="0">
                <a:solidFill>
                  <a:schemeClr val="bg1"/>
                </a:solidFill>
              </a:rPr>
              <a:t> </a:t>
            </a:r>
            <a:r>
              <a:rPr lang="vi-VN" sz="2400" dirty="0" err="1">
                <a:solidFill>
                  <a:schemeClr val="bg1"/>
                </a:solidFill>
              </a:rPr>
              <a:t>Password</a:t>
            </a:r>
            <a:r>
              <a:rPr lang="vi-VN" sz="2400" dirty="0">
                <a:solidFill>
                  <a:schemeClr val="bg1"/>
                </a:solidFill>
              </a:rPr>
              <a:t>) là một giải pháp bảo mật hiệu quả, vượt trội so với các phương pháp xác thực truyền thống. Thuật toán HOTP và TOTP, cùng các phương pháp sinh và ứng dụng OTP trong thực tế.</a:t>
            </a:r>
          </a:p>
        </p:txBody>
      </p:sp>
      <p:sp>
        <p:nvSpPr>
          <p:cNvPr id="7" name="Shape 4"/>
          <p:cNvSpPr/>
          <p:nvPr/>
        </p:nvSpPr>
        <p:spPr>
          <a:xfrm>
            <a:off x="9676534" y="1465943"/>
            <a:ext cx="4605523" cy="5631542"/>
          </a:xfrm>
          <a:prstGeom prst="roundRect">
            <a:avLst>
              <a:gd name="adj" fmla="val 928"/>
            </a:avLst>
          </a:prstGeom>
          <a:solidFill>
            <a:srgbClr val="433550"/>
          </a:solidFill>
          <a:ln/>
        </p:spPr>
      </p:sp>
      <p:sp>
        <p:nvSpPr>
          <p:cNvPr id="9" name="Text 6"/>
          <p:cNvSpPr/>
          <p:nvPr/>
        </p:nvSpPr>
        <p:spPr>
          <a:xfrm>
            <a:off x="9981360" y="1493747"/>
            <a:ext cx="4300697" cy="2540318"/>
          </a:xfrm>
          <a:prstGeom prst="rect">
            <a:avLst/>
          </a:prstGeom>
          <a:noFill/>
          <a:ln/>
        </p:spPr>
        <p:txBody>
          <a:bodyPr wrap="square" lIns="0" tIns="0" rIns="0" bIns="0" rtlCol="0" anchor="t"/>
          <a:lstStyle/>
          <a:p>
            <a:pPr>
              <a:lnSpc>
                <a:spcPct val="150000"/>
              </a:lnSpc>
            </a:pPr>
            <a:r>
              <a:rPr lang="vi-VN" sz="2800" b="1" dirty="0">
                <a:solidFill>
                  <a:schemeClr val="bg1"/>
                </a:solidFill>
              </a:rPr>
              <a:t>Ứng dụng thực tiễn:</a:t>
            </a:r>
          </a:p>
          <a:p>
            <a:pPr>
              <a:lnSpc>
                <a:spcPct val="150000"/>
              </a:lnSpc>
            </a:pPr>
            <a:r>
              <a:rPr lang="vi-VN" sz="2400" dirty="0">
                <a:solidFill>
                  <a:schemeClr val="bg1"/>
                </a:solidFill>
              </a:rPr>
              <a:t>OTP đóng vai trò quan trọng trong các lĩnh vực yêu cầu bảo mật cao như ngân hàng, thương mại điện tử, và giáo dục trực tuyến.</a:t>
            </a:r>
          </a:p>
          <a:p>
            <a:pPr>
              <a:lnSpc>
                <a:spcPct val="150000"/>
              </a:lnSpc>
            </a:pPr>
            <a:r>
              <a:rPr lang="vi-VN" sz="2400" dirty="0">
                <a:solidFill>
                  <a:schemeClr val="bg1"/>
                </a:solidFill>
              </a:rPr>
              <a:t>Hệ thống học trực tuyến áp dụng OTP mang lại hiệu quả bảo mật cao, giảm thiểu rủi ro từ tấn công.</a:t>
            </a:r>
          </a:p>
        </p:txBody>
      </p:sp>
      <p:sp>
        <p:nvSpPr>
          <p:cNvPr id="5" name="Hình chữ nhật 4">
            <a:extLst>
              <a:ext uri="{FF2B5EF4-FFF2-40B4-BE49-F238E27FC236}">
                <a16:creationId xmlns:a16="http://schemas.microsoft.com/office/drawing/2014/main" id="{A6F5E8B2-1B4C-CEEA-1886-5015DF532D32}"/>
              </a:ext>
            </a:extLst>
          </p:cNvPr>
          <p:cNvSpPr/>
          <p:nvPr/>
        </p:nvSpPr>
        <p:spPr>
          <a:xfrm>
            <a:off x="12763500" y="7662559"/>
            <a:ext cx="1866900" cy="567041"/>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071" y="595551"/>
            <a:ext cx="5414963" cy="676870"/>
          </a:xfrm>
          <a:prstGeom prst="rect">
            <a:avLst/>
          </a:prstGeom>
          <a:noFill/>
          <a:ln/>
        </p:spPr>
        <p:txBody>
          <a:bodyPr wrap="none" lIns="0" tIns="0" rIns="0" bIns="0" rtlCol="0" anchor="t"/>
          <a:lstStyle/>
          <a:p>
            <a:pPr marL="0" indent="0">
              <a:lnSpc>
                <a:spcPts val="5300"/>
              </a:lnSpc>
              <a:buNone/>
            </a:pPr>
            <a:r>
              <a:rPr lang="vi-VN" sz="4250" b="1" dirty="0">
                <a:solidFill>
                  <a:srgbClr val="F94CAF"/>
                </a:solidFill>
                <a:latin typeface="Arial" panose="020B0604020202020204" pitchFamily="34" charset="0"/>
                <a:ea typeface="Inconsolata Bold" pitchFamily="34" charset="-122"/>
                <a:cs typeface="Arial" panose="020B0604020202020204" pitchFamily="34" charset="0"/>
              </a:rPr>
              <a:t>Ý Nghĩa Nghiên cứu</a:t>
            </a:r>
            <a:endParaRPr lang="en-US" sz="4250" dirty="0">
              <a:latin typeface="Abadi" panose="020B0604020104020204" pitchFamily="34" charset="0"/>
            </a:endParaRPr>
          </a:p>
        </p:txBody>
      </p:sp>
      <p:pic>
        <p:nvPicPr>
          <p:cNvPr id="3" name="Image 0" descr="preencoded.png"/>
          <p:cNvPicPr>
            <a:picLocks noChangeAspect="1"/>
          </p:cNvPicPr>
          <p:nvPr/>
        </p:nvPicPr>
        <p:blipFill>
          <a:blip r:embed="rId3"/>
          <a:stretch>
            <a:fillRect/>
          </a:stretch>
        </p:blipFill>
        <p:spPr>
          <a:xfrm>
            <a:off x="2163842" y="1439966"/>
            <a:ext cx="2163842" cy="1940838"/>
          </a:xfrm>
          <a:prstGeom prst="rect">
            <a:avLst/>
          </a:prstGeom>
        </p:spPr>
      </p:pic>
      <p:sp>
        <p:nvSpPr>
          <p:cNvPr id="4" name="Text 1"/>
          <p:cNvSpPr/>
          <p:nvPr/>
        </p:nvSpPr>
        <p:spPr>
          <a:xfrm>
            <a:off x="3178016" y="2452355"/>
            <a:ext cx="135374" cy="433149"/>
          </a:xfrm>
          <a:prstGeom prst="rect">
            <a:avLst/>
          </a:prstGeom>
          <a:noFill/>
          <a:ln/>
        </p:spPr>
        <p:txBody>
          <a:bodyPr wrap="none" lIns="0" tIns="0" rIns="0" bIns="0" rtlCol="0" anchor="t"/>
          <a:lstStyle/>
          <a:p>
            <a:pPr marL="0" indent="0" algn="ctr">
              <a:lnSpc>
                <a:spcPts val="3400"/>
              </a:lnSpc>
              <a:buNone/>
            </a:pPr>
            <a:r>
              <a:rPr lang="en-US" sz="2100" b="1" dirty="0">
                <a:solidFill>
                  <a:srgbClr val="DAD1E6"/>
                </a:solidFill>
                <a:latin typeface="Arial" panose="020B0604020202020204" pitchFamily="34" charset="0"/>
                <a:ea typeface="Inconsolata Bold" pitchFamily="34" charset="-122"/>
                <a:cs typeface="Arial" panose="020B0604020202020204" pitchFamily="34" charset="0"/>
              </a:rPr>
              <a:t>1</a:t>
            </a:r>
            <a:endParaRPr lang="en-US" sz="2100" dirty="0">
              <a:latin typeface="Abadi" panose="020B0604020104020204" pitchFamily="34" charset="0"/>
            </a:endParaRPr>
          </a:p>
        </p:txBody>
      </p:sp>
      <p:sp>
        <p:nvSpPr>
          <p:cNvPr id="6" name="Text 3"/>
          <p:cNvSpPr/>
          <p:nvPr/>
        </p:nvSpPr>
        <p:spPr>
          <a:xfrm>
            <a:off x="4646528" y="1383726"/>
            <a:ext cx="6660101" cy="515184"/>
          </a:xfrm>
          <a:prstGeom prst="rect">
            <a:avLst/>
          </a:prstGeom>
          <a:noFill/>
          <a:ln/>
        </p:spPr>
        <p:txBody>
          <a:bodyPr wrap="none" lIns="0" tIns="0" rIns="0" bIns="0" rtlCol="0" anchor="t"/>
          <a:lstStyle/>
          <a:p>
            <a:pPr>
              <a:lnSpc>
                <a:spcPct val="150000"/>
              </a:lnSpc>
            </a:pPr>
            <a:r>
              <a:rPr lang="vi-VN" sz="2400" dirty="0">
                <a:solidFill>
                  <a:schemeClr val="bg1"/>
                </a:solidFill>
              </a:rPr>
              <a:t>Cung cấp kiến thức nền tảng: Giúp hiểu rõ cơ chế hoạt động,</a:t>
            </a:r>
          </a:p>
          <a:p>
            <a:pPr>
              <a:lnSpc>
                <a:spcPct val="150000"/>
              </a:lnSpc>
            </a:pPr>
            <a:r>
              <a:rPr lang="vi-VN" sz="2400" dirty="0">
                <a:solidFill>
                  <a:schemeClr val="bg1"/>
                </a:solidFill>
              </a:rPr>
              <a:t>thuật toán sinh OTP (HOTP, TOTP) và vai trò trong</a:t>
            </a:r>
          </a:p>
          <a:p>
            <a:pPr>
              <a:lnSpc>
                <a:spcPct val="150000"/>
              </a:lnSpc>
            </a:pPr>
            <a:r>
              <a:rPr lang="vi-VN" sz="2400" dirty="0">
                <a:solidFill>
                  <a:schemeClr val="bg1"/>
                </a:solidFill>
              </a:rPr>
              <a:t> bảo mật đa yếu tố.</a:t>
            </a:r>
          </a:p>
        </p:txBody>
      </p:sp>
      <p:sp>
        <p:nvSpPr>
          <p:cNvPr id="7" name="Shape 4"/>
          <p:cNvSpPr/>
          <p:nvPr/>
        </p:nvSpPr>
        <p:spPr>
          <a:xfrm>
            <a:off x="4603632" y="3427239"/>
            <a:ext cx="8645723" cy="15240"/>
          </a:xfrm>
          <a:prstGeom prst="roundRect">
            <a:avLst>
              <a:gd name="adj" fmla="val 213188"/>
            </a:avLst>
          </a:prstGeom>
          <a:solidFill>
            <a:srgbClr val="5C4E69"/>
          </a:solidFill>
          <a:ln/>
        </p:spPr>
      </p:sp>
      <p:pic>
        <p:nvPicPr>
          <p:cNvPr id="8" name="Image 1" descr="preencoded.png"/>
          <p:cNvPicPr>
            <a:picLocks noChangeAspect="1"/>
          </p:cNvPicPr>
          <p:nvPr/>
        </p:nvPicPr>
        <p:blipFill>
          <a:blip r:embed="rId4"/>
          <a:stretch>
            <a:fillRect/>
          </a:stretch>
        </p:blipFill>
        <p:spPr>
          <a:xfrm>
            <a:off x="1081921" y="3434859"/>
            <a:ext cx="4327684" cy="1940838"/>
          </a:xfrm>
          <a:prstGeom prst="rect">
            <a:avLst/>
          </a:prstGeom>
        </p:spPr>
      </p:pic>
      <p:sp>
        <p:nvSpPr>
          <p:cNvPr id="9" name="Text 5"/>
          <p:cNvSpPr/>
          <p:nvPr/>
        </p:nvSpPr>
        <p:spPr>
          <a:xfrm>
            <a:off x="3178016" y="4188643"/>
            <a:ext cx="135374" cy="433149"/>
          </a:xfrm>
          <a:prstGeom prst="rect">
            <a:avLst/>
          </a:prstGeom>
          <a:noFill/>
          <a:ln/>
        </p:spPr>
        <p:txBody>
          <a:bodyPr wrap="none" lIns="0" tIns="0" rIns="0" bIns="0" rtlCol="0" anchor="t"/>
          <a:lstStyle/>
          <a:p>
            <a:pPr marL="0" indent="0" algn="ctr">
              <a:lnSpc>
                <a:spcPts val="3400"/>
              </a:lnSpc>
              <a:buNone/>
            </a:pPr>
            <a:r>
              <a:rPr lang="en-US" sz="2100" b="1" dirty="0">
                <a:solidFill>
                  <a:srgbClr val="DAD1E6"/>
                </a:solidFill>
                <a:latin typeface="Arial" panose="020B0604020202020204" pitchFamily="34" charset="0"/>
                <a:ea typeface="Inconsolata Bold" pitchFamily="34" charset="-122"/>
                <a:cs typeface="Arial" panose="020B0604020202020204" pitchFamily="34" charset="0"/>
              </a:rPr>
              <a:t>2</a:t>
            </a:r>
            <a:endParaRPr lang="en-US" sz="2100" dirty="0">
              <a:latin typeface="Abadi" panose="020B0604020104020204" pitchFamily="34" charset="0"/>
            </a:endParaRPr>
          </a:p>
        </p:txBody>
      </p:sp>
      <p:sp>
        <p:nvSpPr>
          <p:cNvPr id="11" name="Text 7"/>
          <p:cNvSpPr/>
          <p:nvPr/>
        </p:nvSpPr>
        <p:spPr>
          <a:xfrm>
            <a:off x="5601415" y="3727490"/>
            <a:ext cx="7947063" cy="1039416"/>
          </a:xfrm>
          <a:prstGeom prst="rect">
            <a:avLst/>
          </a:prstGeom>
          <a:noFill/>
          <a:ln/>
        </p:spPr>
        <p:txBody>
          <a:bodyPr wrap="square" lIns="0" tIns="0" rIns="0" bIns="0" rtlCol="0" anchor="t"/>
          <a:lstStyle/>
          <a:p>
            <a:pPr>
              <a:lnSpc>
                <a:spcPct val="150000"/>
              </a:lnSpc>
            </a:pPr>
            <a:r>
              <a:rPr lang="vi-VN" sz="2400" dirty="0">
                <a:solidFill>
                  <a:schemeClr val="bg1"/>
                </a:solidFill>
              </a:rPr>
              <a:t>Ứng dụng thực tiễn: Bảo mật giao dịch trực tuyến (ngân hàng, thương mại điện tử). Nâng cao an toàn trong hệ thống học trực tuyến bằng mô hình cụ thể.</a:t>
            </a:r>
          </a:p>
        </p:txBody>
      </p:sp>
      <p:sp>
        <p:nvSpPr>
          <p:cNvPr id="12" name="Shape 8"/>
          <p:cNvSpPr/>
          <p:nvPr/>
        </p:nvSpPr>
        <p:spPr>
          <a:xfrm>
            <a:off x="6254472" y="5653088"/>
            <a:ext cx="7563803" cy="15240"/>
          </a:xfrm>
          <a:prstGeom prst="roundRect">
            <a:avLst>
              <a:gd name="adj" fmla="val 213188"/>
            </a:avLst>
          </a:prstGeom>
          <a:solidFill>
            <a:srgbClr val="5C4E69"/>
          </a:solidFill>
          <a:ln/>
        </p:spPr>
      </p:sp>
      <p:pic>
        <p:nvPicPr>
          <p:cNvPr id="13" name="Image 2" descr="preencoded.png"/>
          <p:cNvPicPr>
            <a:picLocks noChangeAspect="1"/>
          </p:cNvPicPr>
          <p:nvPr/>
        </p:nvPicPr>
        <p:blipFill>
          <a:blip r:embed="rId5"/>
          <a:stretch>
            <a:fillRect/>
          </a:stretch>
        </p:blipFill>
        <p:spPr>
          <a:xfrm>
            <a:off x="0" y="5429751"/>
            <a:ext cx="6491526" cy="1940838"/>
          </a:xfrm>
          <a:prstGeom prst="rect">
            <a:avLst/>
          </a:prstGeom>
        </p:spPr>
      </p:pic>
      <p:sp>
        <p:nvSpPr>
          <p:cNvPr id="14" name="Text 9"/>
          <p:cNvSpPr/>
          <p:nvPr/>
        </p:nvSpPr>
        <p:spPr>
          <a:xfrm>
            <a:off x="3178016" y="6183535"/>
            <a:ext cx="135374" cy="433149"/>
          </a:xfrm>
          <a:prstGeom prst="rect">
            <a:avLst/>
          </a:prstGeom>
          <a:noFill/>
          <a:ln/>
        </p:spPr>
        <p:txBody>
          <a:bodyPr wrap="none" lIns="0" tIns="0" rIns="0" bIns="0" rtlCol="0" anchor="t"/>
          <a:lstStyle/>
          <a:p>
            <a:pPr marL="0" indent="0" algn="ctr">
              <a:lnSpc>
                <a:spcPts val="3400"/>
              </a:lnSpc>
              <a:buNone/>
            </a:pPr>
            <a:r>
              <a:rPr lang="en-US" sz="2100" b="1" dirty="0">
                <a:solidFill>
                  <a:srgbClr val="DAD1E6"/>
                </a:solidFill>
                <a:latin typeface="Arial" panose="020B0604020202020204" pitchFamily="34" charset="0"/>
                <a:ea typeface="Inconsolata Bold" pitchFamily="34" charset="-122"/>
                <a:cs typeface="Arial" panose="020B0604020202020204" pitchFamily="34" charset="0"/>
              </a:rPr>
              <a:t>3</a:t>
            </a:r>
            <a:endParaRPr lang="en-US" sz="2100" dirty="0">
              <a:latin typeface="Abadi" panose="020B0604020104020204" pitchFamily="34" charset="0"/>
            </a:endParaRPr>
          </a:p>
        </p:txBody>
      </p:sp>
      <p:sp>
        <p:nvSpPr>
          <p:cNvPr id="19" name="Rectangle 1">
            <a:extLst>
              <a:ext uri="{FF2B5EF4-FFF2-40B4-BE49-F238E27FC236}">
                <a16:creationId xmlns:a16="http://schemas.microsoft.com/office/drawing/2014/main" id="{C9A131CE-6CB7-6130-720B-281AD2868315}"/>
              </a:ext>
            </a:extLst>
          </p:cNvPr>
          <p:cNvSpPr>
            <a:spLocks noChangeArrowheads="1"/>
          </p:cNvSpPr>
          <p:nvPr/>
        </p:nvSpPr>
        <p:spPr bwMode="auto">
          <a:xfrm>
            <a:off x="6704502" y="5891665"/>
            <a:ext cx="7766241" cy="1685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vi-VN" altLang="vi-VN" sz="2400" i="0" u="none" strike="noStrike" cap="none" normalizeH="0" baseline="0" dirty="0">
                <a:ln>
                  <a:noFill/>
                </a:ln>
                <a:solidFill>
                  <a:schemeClr val="bg1"/>
                </a:solidFill>
                <a:effectLst/>
                <a:latin typeface="Arial" panose="020B0604020202020204" pitchFamily="34" charset="0"/>
              </a:rPr>
              <a:t>Thúc đẩy phát triển bảo </a:t>
            </a:r>
            <a:r>
              <a:rPr kumimoji="0" lang="vi-VN" altLang="vi-VN" sz="2400" i="0" u="none" strike="noStrike" cap="none" normalizeH="0" baseline="0" dirty="0" err="1">
                <a:ln>
                  <a:noFill/>
                </a:ln>
                <a:solidFill>
                  <a:schemeClr val="bg1"/>
                </a:solidFill>
                <a:effectLst/>
                <a:latin typeface="Arial" panose="020B0604020202020204" pitchFamily="34" charset="0"/>
              </a:rPr>
              <a:t>mật:định</a:t>
            </a:r>
            <a:r>
              <a:rPr kumimoji="0" lang="vi-VN" altLang="vi-VN" sz="2400" i="0" u="none" strike="noStrike" cap="none" normalizeH="0" baseline="0" dirty="0">
                <a:ln>
                  <a:noFill/>
                </a:ln>
                <a:solidFill>
                  <a:schemeClr val="bg1"/>
                </a:solidFill>
                <a:effectLst/>
                <a:latin typeface="Arial" panose="020B0604020202020204" pitchFamily="34" charset="0"/>
              </a:rPr>
              <a:t> hướng cải tiến và mở rộng ứng dụng OTP vào nhiều lĩnh vực khác như y tế, chính phủ…. Bảo vệ người dùng, </a:t>
            </a:r>
          </a:p>
        </p:txBody>
      </p:sp>
      <p:sp>
        <p:nvSpPr>
          <p:cNvPr id="5" name="Hình chữ nhật 4">
            <a:extLst>
              <a:ext uri="{FF2B5EF4-FFF2-40B4-BE49-F238E27FC236}">
                <a16:creationId xmlns:a16="http://schemas.microsoft.com/office/drawing/2014/main" id="{30CB9221-E0E6-0113-4CAC-C58F47E44780}"/>
              </a:ext>
            </a:extLst>
          </p:cNvPr>
          <p:cNvSpPr/>
          <p:nvPr/>
        </p:nvSpPr>
        <p:spPr>
          <a:xfrm>
            <a:off x="12763500" y="7662559"/>
            <a:ext cx="1866900" cy="567041"/>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Hình ảnh 11">
            <a:extLst>
              <a:ext uri="{FF2B5EF4-FFF2-40B4-BE49-F238E27FC236}">
                <a16:creationId xmlns:a16="http://schemas.microsoft.com/office/drawing/2014/main" id="{56BEC518-5696-E986-7319-5A9BC4C6BD98}"/>
              </a:ext>
            </a:extLst>
          </p:cNvPr>
          <p:cNvPicPr>
            <a:picLocks noChangeAspect="1"/>
          </p:cNvPicPr>
          <p:nvPr/>
        </p:nvPicPr>
        <p:blipFill>
          <a:blip r:embed="rId3"/>
          <a:stretch>
            <a:fillRect/>
          </a:stretch>
        </p:blipFill>
        <p:spPr>
          <a:xfrm>
            <a:off x="7486650" y="4800600"/>
            <a:ext cx="7143750" cy="3429000"/>
          </a:xfrm>
          <a:prstGeom prst="rect">
            <a:avLst/>
          </a:prstGeom>
        </p:spPr>
      </p:pic>
      <p:sp>
        <p:nvSpPr>
          <p:cNvPr id="8" name="Hộp Văn bản 7">
            <a:extLst>
              <a:ext uri="{FF2B5EF4-FFF2-40B4-BE49-F238E27FC236}">
                <a16:creationId xmlns:a16="http://schemas.microsoft.com/office/drawing/2014/main" id="{DA040898-B1DE-B5D0-554C-F0B87067E6ED}"/>
              </a:ext>
            </a:extLst>
          </p:cNvPr>
          <p:cNvSpPr txBox="1"/>
          <p:nvPr/>
        </p:nvSpPr>
        <p:spPr>
          <a:xfrm>
            <a:off x="972458" y="1756229"/>
            <a:ext cx="6023428" cy="4154984"/>
          </a:xfrm>
          <a:prstGeom prst="rect">
            <a:avLst/>
          </a:prstGeom>
          <a:noFill/>
        </p:spPr>
        <p:txBody>
          <a:bodyPr wrap="square" rtlCol="0">
            <a:spAutoFit/>
          </a:bodyPr>
          <a:lstStyle/>
          <a:p>
            <a:r>
              <a:rPr lang="en-US" sz="8800" b="1" dirty="0">
                <a:solidFill>
                  <a:srgbClr val="973175"/>
                </a:solidFill>
                <a:latin typeface="Abadi" panose="020B0604020104020204" pitchFamily="34" charset="0"/>
              </a:rPr>
              <a:t>THANHK FOR WATCHING</a:t>
            </a:r>
            <a:endParaRPr lang="vi-VN" sz="8800" b="1" dirty="0">
              <a:solidFill>
                <a:srgbClr val="973175"/>
              </a:solidFill>
            </a:endParaRPr>
          </a:p>
        </p:txBody>
      </p:sp>
      <p:pic>
        <p:nvPicPr>
          <p:cNvPr id="10" name="Hình ảnh 9">
            <a:extLst>
              <a:ext uri="{FF2B5EF4-FFF2-40B4-BE49-F238E27FC236}">
                <a16:creationId xmlns:a16="http://schemas.microsoft.com/office/drawing/2014/main" id="{00B2ECE8-0E75-6308-77AA-98FC9CFF98F6}"/>
              </a:ext>
            </a:extLst>
          </p:cNvPr>
          <p:cNvPicPr>
            <a:picLocks noChangeAspect="1"/>
          </p:cNvPicPr>
          <p:nvPr/>
        </p:nvPicPr>
        <p:blipFill>
          <a:blip r:embed="rId4"/>
          <a:srcRect b="7631"/>
          <a:stretch/>
        </p:blipFill>
        <p:spPr>
          <a:xfrm>
            <a:off x="8073465" y="148772"/>
            <a:ext cx="5820527" cy="628105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9A360-C573-12F2-F120-DA07E64702E7}"/>
            </a:ext>
          </a:extLst>
        </p:cNvPr>
        <p:cNvGrpSpPr/>
        <p:nvPr/>
      </p:nvGrpSpPr>
      <p:grpSpPr>
        <a:xfrm>
          <a:off x="0" y="0"/>
          <a:ext cx="0" cy="0"/>
          <a:chOff x="0" y="0"/>
          <a:chExt cx="0" cy="0"/>
        </a:xfrm>
      </p:grpSpPr>
      <p:sp>
        <p:nvSpPr>
          <p:cNvPr id="7" name="Hộp Văn bản 6">
            <a:extLst>
              <a:ext uri="{FF2B5EF4-FFF2-40B4-BE49-F238E27FC236}">
                <a16:creationId xmlns:a16="http://schemas.microsoft.com/office/drawing/2014/main" id="{61538133-2DCA-942A-FA74-E18A11214401}"/>
              </a:ext>
            </a:extLst>
          </p:cNvPr>
          <p:cNvSpPr txBox="1"/>
          <p:nvPr/>
        </p:nvSpPr>
        <p:spPr>
          <a:xfrm>
            <a:off x="5416550" y="355024"/>
            <a:ext cx="3797300" cy="584775"/>
          </a:xfrm>
          <a:prstGeom prst="rect">
            <a:avLst/>
          </a:prstGeom>
          <a:noFill/>
        </p:spPr>
        <p:txBody>
          <a:bodyPr wrap="square" rtlCol="0">
            <a:spAutoFit/>
          </a:bodyPr>
          <a:lstStyle/>
          <a:p>
            <a:r>
              <a:rPr lang="vi-VN" sz="3200" dirty="0">
                <a:solidFill>
                  <a:srgbClr val="C6BFEE"/>
                </a:solidFill>
              </a:rPr>
              <a:t>CẤU TRÚC ĐỀ TÀI</a:t>
            </a:r>
            <a:endParaRPr lang="vi-VN" sz="3200" dirty="0">
              <a:solidFill>
                <a:srgbClr val="C6BFEE"/>
              </a:solidFill>
              <a:latin typeface="Arial" panose="020B0604020202020204" pitchFamily="34" charset="0"/>
            </a:endParaRPr>
          </a:p>
        </p:txBody>
      </p:sp>
      <p:sp>
        <p:nvSpPr>
          <p:cNvPr id="9" name="Hộp Văn bản 8">
            <a:extLst>
              <a:ext uri="{FF2B5EF4-FFF2-40B4-BE49-F238E27FC236}">
                <a16:creationId xmlns:a16="http://schemas.microsoft.com/office/drawing/2014/main" id="{BBF0535A-7B82-953A-CE61-6933EDEDE66F}"/>
              </a:ext>
            </a:extLst>
          </p:cNvPr>
          <p:cNvSpPr txBox="1"/>
          <p:nvPr/>
        </p:nvSpPr>
        <p:spPr>
          <a:xfrm>
            <a:off x="1092200" y="1528931"/>
            <a:ext cx="12268200" cy="5171737"/>
          </a:xfrm>
          <a:prstGeom prst="rect">
            <a:avLst/>
          </a:prstGeom>
          <a:noFill/>
        </p:spPr>
        <p:txBody>
          <a:bodyPr wrap="square">
            <a:spAutoFit/>
          </a:bodyPr>
          <a:lstStyle/>
          <a:p>
            <a:pPr marL="457200" indent="-457200" algn="l" rtl="0" eaLnBrk="1" latinLnBrk="0" hangingPunct="1">
              <a:lnSpc>
                <a:spcPct val="150000"/>
              </a:lnSpc>
              <a:buFont typeface="Arial" panose="020B0604020202020204" pitchFamily="34" charset="0"/>
              <a:buChar char="•"/>
            </a:pPr>
            <a:r>
              <a:rPr lang="vi-VN" sz="3200" b="1" kern="1200" dirty="0">
                <a:solidFill>
                  <a:srgbClr val="C6BFEE"/>
                </a:solidFill>
                <a:effectLst/>
                <a:latin typeface="Arial" panose="020B0604020202020204" pitchFamily="34" charset="0"/>
                <a:ea typeface="+mn-ea"/>
                <a:cs typeface="+mn-cs"/>
              </a:rPr>
              <a:t>Chương 1</a:t>
            </a:r>
            <a:r>
              <a:rPr lang="vi-VN" sz="3200" kern="1200" dirty="0">
                <a:solidFill>
                  <a:srgbClr val="C6BFEE"/>
                </a:solidFill>
                <a:effectLst/>
                <a:latin typeface="Arial" panose="020B0604020202020204" pitchFamily="34" charset="0"/>
                <a:ea typeface="+mn-ea"/>
                <a:cs typeface="+mn-cs"/>
              </a:rPr>
              <a:t>: Tổng quan về xác thực - Định nghĩa, yếu tố xác thực và các phương pháp phổ biến.</a:t>
            </a:r>
            <a:endParaRPr lang="vi-VN" sz="3600" dirty="0">
              <a:effectLst/>
            </a:endParaRPr>
          </a:p>
          <a:p>
            <a:pPr marL="457200" indent="-457200" algn="l" rtl="0" eaLnBrk="1" latinLnBrk="0" hangingPunct="1">
              <a:lnSpc>
                <a:spcPct val="150000"/>
              </a:lnSpc>
              <a:buFont typeface="Arial" panose="020B0604020202020204" pitchFamily="34" charset="0"/>
              <a:buChar char="•"/>
            </a:pPr>
            <a:r>
              <a:rPr lang="vi-VN" sz="3200" b="1" kern="1200" dirty="0">
                <a:solidFill>
                  <a:srgbClr val="C6BFEE"/>
                </a:solidFill>
                <a:effectLst/>
                <a:latin typeface="Arial" panose="020B0604020202020204" pitchFamily="34" charset="0"/>
                <a:ea typeface="+mn-ea"/>
                <a:cs typeface="+mn-cs"/>
              </a:rPr>
              <a:t>Chương 2</a:t>
            </a:r>
            <a:r>
              <a:rPr lang="vi-VN" sz="3200" kern="1200" dirty="0">
                <a:solidFill>
                  <a:srgbClr val="C6BFEE"/>
                </a:solidFill>
                <a:effectLst/>
                <a:latin typeface="Arial" panose="020B0604020202020204" pitchFamily="34" charset="0"/>
                <a:ea typeface="+mn-ea"/>
                <a:cs typeface="+mn-cs"/>
              </a:rPr>
              <a:t>: Phương pháp xác thực với OTP - Cơ chế hoạt động, các thuật toán sinh OTP và ứng dụng.</a:t>
            </a:r>
            <a:endParaRPr lang="vi-VN" sz="3600" dirty="0">
              <a:effectLst/>
            </a:endParaRPr>
          </a:p>
          <a:p>
            <a:pPr marL="457200" indent="-457200" algn="l" rtl="0" eaLnBrk="1" latinLnBrk="0" hangingPunct="1">
              <a:lnSpc>
                <a:spcPct val="150000"/>
              </a:lnSpc>
              <a:buFont typeface="Arial" panose="020B0604020202020204" pitchFamily="34" charset="0"/>
              <a:buChar char="•"/>
            </a:pPr>
            <a:r>
              <a:rPr lang="vi-VN" sz="3200" b="1" kern="1200" dirty="0">
                <a:solidFill>
                  <a:srgbClr val="C6BFEE"/>
                </a:solidFill>
                <a:effectLst/>
                <a:latin typeface="Arial" panose="020B0604020202020204" pitchFamily="34" charset="0"/>
                <a:ea typeface="+mn-ea"/>
                <a:cs typeface="+mn-cs"/>
              </a:rPr>
              <a:t>Chương 3</a:t>
            </a:r>
            <a:r>
              <a:rPr lang="vi-VN" sz="3200" kern="1200" dirty="0">
                <a:solidFill>
                  <a:srgbClr val="C6BFEE"/>
                </a:solidFill>
                <a:effectLst/>
                <a:latin typeface="Arial" panose="020B0604020202020204" pitchFamily="34" charset="0"/>
                <a:ea typeface="+mn-ea"/>
                <a:cs typeface="+mn-cs"/>
              </a:rPr>
              <a:t>: Ứng dụng OTP trong học trực tuyến - Xây dựng hệ thống mô phỏng, thử nghiệm hiệu quả OTP trong bảo mật tài khoản học trực tuyến.</a:t>
            </a:r>
            <a:endParaRPr lang="vi-VN" sz="3600" dirty="0">
              <a:effectLst/>
            </a:endParaRPr>
          </a:p>
        </p:txBody>
      </p:sp>
      <p:sp>
        <p:nvSpPr>
          <p:cNvPr id="10" name="Hình chữ nhật 9">
            <a:extLst>
              <a:ext uri="{FF2B5EF4-FFF2-40B4-BE49-F238E27FC236}">
                <a16:creationId xmlns:a16="http://schemas.microsoft.com/office/drawing/2014/main" id="{0CC9571B-DA28-CE6D-C8F1-079FA2090326}"/>
              </a:ext>
            </a:extLst>
          </p:cNvPr>
          <p:cNvSpPr/>
          <p:nvPr/>
        </p:nvSpPr>
        <p:spPr>
          <a:xfrm>
            <a:off x="12763500" y="7662559"/>
            <a:ext cx="1866900" cy="567041"/>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762556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635500" cy="8229600"/>
          </a:xfrm>
          <a:prstGeom prst="rect">
            <a:avLst/>
          </a:prstGeom>
        </p:spPr>
      </p:pic>
      <p:sp>
        <p:nvSpPr>
          <p:cNvPr id="3" name="Text 0"/>
          <p:cNvSpPr/>
          <p:nvPr/>
        </p:nvSpPr>
        <p:spPr>
          <a:xfrm>
            <a:off x="4796075" y="445964"/>
            <a:ext cx="9593025" cy="1338263"/>
          </a:xfrm>
          <a:prstGeom prst="rect">
            <a:avLst/>
          </a:prstGeom>
          <a:noFill/>
          <a:ln/>
        </p:spPr>
        <p:txBody>
          <a:bodyPr wrap="square" lIns="0" tIns="0" rIns="0" bIns="0" rtlCol="0" anchor="t"/>
          <a:lstStyle/>
          <a:p>
            <a:pPr marL="0" indent="0">
              <a:lnSpc>
                <a:spcPts val="5250"/>
              </a:lnSpc>
              <a:buNone/>
            </a:pPr>
            <a:r>
              <a:rPr lang="vi-VN" sz="4400" dirty="0">
                <a:solidFill>
                  <a:srgbClr val="C6BFEE"/>
                </a:solidFill>
                <a:latin typeface="Prompt Medium" panose="00000600000000000000" pitchFamily="2" charset="-34"/>
                <a:cs typeface="Prompt Medium" panose="00000600000000000000" pitchFamily="2" charset="-34"/>
              </a:rPr>
              <a:t>Chương 1: Tổng quan về xác thực</a:t>
            </a:r>
            <a:endParaRPr lang="en-US" sz="4200" dirty="0">
              <a:solidFill>
                <a:srgbClr val="C6BFEE"/>
              </a:solidFill>
              <a:latin typeface="Prompt Medium" panose="00000600000000000000" pitchFamily="2" charset="-34"/>
              <a:cs typeface="Prompt Medium" panose="00000600000000000000" pitchFamily="2" charset="-34"/>
            </a:endParaRPr>
          </a:p>
        </p:txBody>
      </p:sp>
      <p:sp>
        <p:nvSpPr>
          <p:cNvPr id="4" name="Shape 1"/>
          <p:cNvSpPr/>
          <p:nvPr/>
        </p:nvSpPr>
        <p:spPr>
          <a:xfrm>
            <a:off x="5164853" y="1948156"/>
            <a:ext cx="5338723" cy="3335296"/>
          </a:xfrm>
          <a:prstGeom prst="roundRect">
            <a:avLst>
              <a:gd name="adj" fmla="val 3175"/>
            </a:avLst>
          </a:prstGeom>
          <a:solidFill>
            <a:srgbClr val="542C49"/>
          </a:solidFill>
          <a:ln w="7620">
            <a:solidFill>
              <a:srgbClr val="6D4562"/>
            </a:solidFill>
            <a:prstDash val="solid"/>
          </a:ln>
        </p:spPr>
        <p:txBody>
          <a:bodyPr/>
          <a:lstStyle/>
          <a:p>
            <a:pPr>
              <a:lnSpc>
                <a:spcPct val="150000"/>
              </a:lnSpc>
            </a:pPr>
            <a:r>
              <a:rPr lang="vi-VN" sz="2000" b="1" i="0" dirty="0">
                <a:solidFill>
                  <a:srgbClr val="ECECEC"/>
                </a:solidFill>
                <a:effectLst/>
                <a:latin typeface="Arial" panose="020B0604020202020204" pitchFamily="34" charset="0"/>
              </a:rPr>
              <a:t>1. Khái niệm về xác thực</a:t>
            </a:r>
          </a:p>
          <a:p>
            <a:pPr algn="just">
              <a:lnSpc>
                <a:spcPct val="150000"/>
              </a:lnSpc>
            </a:pPr>
            <a:r>
              <a:rPr lang="vi-VN" sz="2000" b="1" i="0" dirty="0">
                <a:solidFill>
                  <a:srgbClr val="ECECEC"/>
                </a:solidFill>
                <a:effectLst/>
                <a:latin typeface="Arial" panose="020B0604020202020204" pitchFamily="34" charset="0"/>
              </a:rPr>
              <a:t>Định nghĩa</a:t>
            </a:r>
            <a:r>
              <a:rPr lang="vi-VN" sz="2000" b="0" i="0" dirty="0">
                <a:solidFill>
                  <a:srgbClr val="ECECEC"/>
                </a:solidFill>
                <a:effectLst/>
                <a:latin typeface="Arial" panose="020B0604020202020204" pitchFamily="34" charset="0"/>
              </a:rPr>
              <a:t>: Xác thực (</a:t>
            </a:r>
            <a:r>
              <a:rPr lang="vi-VN" sz="2000" b="0" i="0" dirty="0" err="1">
                <a:solidFill>
                  <a:srgbClr val="ECECEC"/>
                </a:solidFill>
                <a:effectLst/>
                <a:latin typeface="Arial" panose="020B0604020202020204" pitchFamily="34" charset="0"/>
              </a:rPr>
              <a:t>Authentication</a:t>
            </a:r>
            <a:r>
              <a:rPr lang="vi-VN" sz="2000" b="0" i="0" dirty="0">
                <a:solidFill>
                  <a:srgbClr val="ECECEC"/>
                </a:solidFill>
                <a:effectLst/>
                <a:latin typeface="Arial" panose="020B0604020202020204" pitchFamily="34" charset="0"/>
              </a:rPr>
              <a:t>) là quá trình kiểm tra và chứng minh tính hợp lệ của một thực thể, thường là một người dùng hoặc thiết bị, trong một hệ thống thông tin. Điều này đảm bảo thông tin hoặc danh tính của bên yêu cầu xác thực là đúng.</a:t>
            </a:r>
          </a:p>
          <a:p>
            <a:endParaRPr lang="vi-VN" sz="2000" dirty="0"/>
          </a:p>
        </p:txBody>
      </p:sp>
      <p:sp>
        <p:nvSpPr>
          <p:cNvPr id="6" name="Text 3"/>
          <p:cNvSpPr/>
          <p:nvPr/>
        </p:nvSpPr>
        <p:spPr>
          <a:xfrm>
            <a:off x="6501648" y="2675629"/>
            <a:ext cx="3111698" cy="770572"/>
          </a:xfrm>
          <a:prstGeom prst="rect">
            <a:avLst/>
          </a:prstGeom>
          <a:noFill/>
          <a:ln/>
        </p:spPr>
        <p:txBody>
          <a:bodyPr wrap="square" lIns="0" tIns="0" rIns="0" bIns="0" rtlCol="0" anchor="t"/>
          <a:lstStyle/>
          <a:p>
            <a:pPr marL="0" indent="0">
              <a:lnSpc>
                <a:spcPts val="3000"/>
              </a:lnSpc>
              <a:buNone/>
            </a:pPr>
            <a:endParaRPr lang="en-US" sz="1850" dirty="0">
              <a:latin typeface="Abadi" panose="020B0604020104020204" pitchFamily="34" charset="0"/>
            </a:endParaRPr>
          </a:p>
        </p:txBody>
      </p:sp>
      <p:sp>
        <p:nvSpPr>
          <p:cNvPr id="7" name="Shape 4"/>
          <p:cNvSpPr/>
          <p:nvPr/>
        </p:nvSpPr>
        <p:spPr>
          <a:xfrm>
            <a:off x="10679194" y="1948156"/>
            <a:ext cx="3303508" cy="3335295"/>
          </a:xfrm>
          <a:prstGeom prst="roundRect">
            <a:avLst>
              <a:gd name="adj" fmla="val 3175"/>
            </a:avLst>
          </a:prstGeom>
          <a:solidFill>
            <a:srgbClr val="542C49"/>
          </a:solidFill>
          <a:ln w="7620">
            <a:solidFill>
              <a:srgbClr val="6D4562"/>
            </a:solidFill>
            <a:prstDash val="solid"/>
          </a:ln>
        </p:spPr>
      </p:sp>
      <p:sp>
        <p:nvSpPr>
          <p:cNvPr id="9" name="Text 6"/>
          <p:cNvSpPr/>
          <p:nvPr/>
        </p:nvSpPr>
        <p:spPr>
          <a:xfrm>
            <a:off x="10351177" y="3344760"/>
            <a:ext cx="3111698" cy="1541145"/>
          </a:xfrm>
          <a:prstGeom prst="rect">
            <a:avLst/>
          </a:prstGeom>
          <a:noFill/>
          <a:ln/>
        </p:spPr>
        <p:txBody>
          <a:bodyPr wrap="square" lIns="0" tIns="0" rIns="0" bIns="0" rtlCol="0" anchor="t"/>
          <a:lstStyle/>
          <a:p>
            <a:pPr marL="0" indent="0">
              <a:lnSpc>
                <a:spcPts val="3000"/>
              </a:lnSpc>
              <a:buNone/>
            </a:pPr>
            <a:endParaRPr lang="en-US" sz="1850" dirty="0">
              <a:latin typeface="Abadi" panose="020B0604020104020204" pitchFamily="34" charset="0"/>
            </a:endParaRPr>
          </a:p>
        </p:txBody>
      </p:sp>
      <p:sp>
        <p:nvSpPr>
          <p:cNvPr id="10" name="Shape 7"/>
          <p:cNvSpPr/>
          <p:nvPr/>
        </p:nvSpPr>
        <p:spPr>
          <a:xfrm>
            <a:off x="5164853" y="5528781"/>
            <a:ext cx="8817849" cy="1651635"/>
          </a:xfrm>
          <a:prstGeom prst="roundRect">
            <a:avLst>
              <a:gd name="adj" fmla="val 5792"/>
            </a:avLst>
          </a:prstGeom>
          <a:solidFill>
            <a:srgbClr val="542C49"/>
          </a:solidFill>
          <a:ln w="7620">
            <a:solidFill>
              <a:srgbClr val="6D4562"/>
            </a:solidFill>
            <a:prstDash val="solid"/>
          </a:ln>
        </p:spPr>
      </p:sp>
      <p:sp>
        <p:nvSpPr>
          <p:cNvPr id="12" name="Text 9"/>
          <p:cNvSpPr/>
          <p:nvPr/>
        </p:nvSpPr>
        <p:spPr>
          <a:xfrm>
            <a:off x="6292098" y="5825309"/>
            <a:ext cx="6961108" cy="1155580"/>
          </a:xfrm>
          <a:prstGeom prst="rect">
            <a:avLst/>
          </a:prstGeom>
          <a:noFill/>
          <a:ln/>
        </p:spPr>
        <p:txBody>
          <a:bodyPr wrap="square" lIns="0" tIns="0" rIns="0" bIns="0" rtlCol="0" anchor="t"/>
          <a:lstStyle/>
          <a:p>
            <a:pPr marL="0" indent="0" algn="ctr">
              <a:lnSpc>
                <a:spcPts val="3000"/>
              </a:lnSpc>
              <a:buNone/>
            </a:pPr>
            <a:r>
              <a:rPr lang="vi-VN" sz="2400" dirty="0">
                <a:solidFill>
                  <a:srgbClr val="DAD8E9"/>
                </a:solidFill>
              </a:rPr>
              <a:t>Xác thực là bước nền tảng để thiết lập bảo mật trong các giao dịch điện tử, ngân hàng trực tuyến, học trực tuyến, và nhiều lĩnh vực khác.</a:t>
            </a:r>
            <a:endParaRPr lang="en-US" sz="2000" dirty="0">
              <a:solidFill>
                <a:srgbClr val="DAD8E9"/>
              </a:solidFill>
              <a:latin typeface="Abadi" panose="020B0604020104020204" pitchFamily="34" charset="0"/>
            </a:endParaRPr>
          </a:p>
        </p:txBody>
      </p:sp>
      <p:sp>
        <p:nvSpPr>
          <p:cNvPr id="14" name="Hộp Văn bản 13">
            <a:extLst>
              <a:ext uri="{FF2B5EF4-FFF2-40B4-BE49-F238E27FC236}">
                <a16:creationId xmlns:a16="http://schemas.microsoft.com/office/drawing/2014/main" id="{95574976-3817-808F-8895-F0183C05F7F9}"/>
              </a:ext>
            </a:extLst>
          </p:cNvPr>
          <p:cNvSpPr txBox="1"/>
          <p:nvPr/>
        </p:nvSpPr>
        <p:spPr>
          <a:xfrm>
            <a:off x="10759581" y="2423457"/>
            <a:ext cx="3303508" cy="2534027"/>
          </a:xfrm>
          <a:prstGeom prst="rect">
            <a:avLst/>
          </a:prstGeom>
          <a:noFill/>
        </p:spPr>
        <p:txBody>
          <a:bodyPr wrap="square">
            <a:spAutoFit/>
          </a:bodyPr>
          <a:lstStyle/>
          <a:p>
            <a:pPr>
              <a:lnSpc>
                <a:spcPct val="150000"/>
              </a:lnSpc>
            </a:pPr>
            <a:r>
              <a:rPr lang="vi-VN" b="1" dirty="0">
                <a:solidFill>
                  <a:srgbClr val="DAD8E9"/>
                </a:solidFill>
                <a:latin typeface="Arial" panose="020B0604020202020204" pitchFamily="34" charset="0"/>
                <a:cs typeface="Arial" panose="020B0604020202020204" pitchFamily="34" charset="0"/>
              </a:rPr>
              <a:t>Mục </a:t>
            </a:r>
            <a:r>
              <a:rPr lang="vi-VN" b="1" dirty="0" err="1">
                <a:solidFill>
                  <a:srgbClr val="DAD8E9"/>
                </a:solidFill>
                <a:latin typeface="Arial" panose="020B0604020202020204" pitchFamily="34" charset="0"/>
                <a:cs typeface="Arial" panose="020B0604020202020204" pitchFamily="34" charset="0"/>
              </a:rPr>
              <a:t>đích</a:t>
            </a:r>
            <a:r>
              <a:rPr lang="vi-VN" dirty="0" err="1">
                <a:solidFill>
                  <a:srgbClr val="DAD8E9"/>
                </a:solidFill>
                <a:latin typeface="Arial" panose="020B0604020202020204" pitchFamily="34" charset="0"/>
                <a:cs typeface="Arial" panose="020B0604020202020204" pitchFamily="34" charset="0"/>
              </a:rPr>
              <a:t>:Đảm</a:t>
            </a:r>
            <a:r>
              <a:rPr lang="vi-VN" dirty="0">
                <a:solidFill>
                  <a:srgbClr val="DAD8E9"/>
                </a:solidFill>
                <a:latin typeface="Arial" panose="020B0604020202020204" pitchFamily="34" charset="0"/>
                <a:cs typeface="Arial" panose="020B0604020202020204" pitchFamily="34" charset="0"/>
              </a:rPr>
              <a:t> bảo an toàn thông tin trong hệ thống. Ngăn chặn truy cập trái phép. Đảm bảo rằng chỉ những thực thể hợp lệ mới có thể tiếp cận tài nguyên hoặc dịch vụ.</a:t>
            </a:r>
          </a:p>
        </p:txBody>
      </p:sp>
      <p:sp>
        <p:nvSpPr>
          <p:cNvPr id="15" name="Hình chữ nhật 14">
            <a:extLst>
              <a:ext uri="{FF2B5EF4-FFF2-40B4-BE49-F238E27FC236}">
                <a16:creationId xmlns:a16="http://schemas.microsoft.com/office/drawing/2014/main" id="{9AF9A525-050D-450B-C518-CB63ADF95769}"/>
              </a:ext>
            </a:extLst>
          </p:cNvPr>
          <p:cNvSpPr/>
          <p:nvPr/>
        </p:nvSpPr>
        <p:spPr>
          <a:xfrm>
            <a:off x="12763500" y="7662559"/>
            <a:ext cx="1866900" cy="567041"/>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6" name="Đường nối Thẳng 15">
            <a:extLst>
              <a:ext uri="{FF2B5EF4-FFF2-40B4-BE49-F238E27FC236}">
                <a16:creationId xmlns:a16="http://schemas.microsoft.com/office/drawing/2014/main" id="{6B9C29A9-6AC5-1C86-AF43-CE077C6A72B6}"/>
              </a:ext>
            </a:extLst>
          </p:cNvPr>
          <p:cNvCxnSpPr>
            <a:cxnSpLocks/>
          </p:cNvCxnSpPr>
          <p:nvPr/>
        </p:nvCxnSpPr>
        <p:spPr>
          <a:xfrm>
            <a:off x="7169149" y="1313510"/>
            <a:ext cx="4813300" cy="0"/>
          </a:xfrm>
          <a:prstGeom prst="line">
            <a:avLst/>
          </a:prstGeom>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0064" y="449710"/>
            <a:ext cx="7550229" cy="1264920"/>
          </a:xfrm>
          <a:prstGeom prst="rect">
            <a:avLst/>
          </a:prstGeom>
          <a:noFill/>
          <a:ln/>
        </p:spPr>
        <p:txBody>
          <a:bodyPr wrap="square" lIns="0" tIns="0" rIns="0" bIns="0" rtlCol="0" anchor="t"/>
          <a:lstStyle/>
          <a:p>
            <a:r>
              <a:rPr lang="vi-VN" sz="4400" b="1" dirty="0">
                <a:solidFill>
                  <a:srgbClr val="DAD8E9"/>
                </a:solidFill>
              </a:rPr>
              <a:t>2. Các yếu tố xác thực</a:t>
            </a:r>
          </a:p>
        </p:txBody>
      </p:sp>
      <p:pic>
        <p:nvPicPr>
          <p:cNvPr id="4" name="Image 1" descr="preencoded.png"/>
          <p:cNvPicPr>
            <a:picLocks noChangeAspect="1"/>
          </p:cNvPicPr>
          <p:nvPr/>
        </p:nvPicPr>
        <p:blipFill>
          <a:blip r:embed="rId4"/>
          <a:stretch>
            <a:fillRect/>
          </a:stretch>
        </p:blipFill>
        <p:spPr>
          <a:xfrm>
            <a:off x="5869803" y="2199735"/>
            <a:ext cx="569238" cy="569238"/>
          </a:xfrm>
          <a:prstGeom prst="rect">
            <a:avLst/>
          </a:prstGeom>
        </p:spPr>
      </p:pic>
      <p:sp>
        <p:nvSpPr>
          <p:cNvPr id="5" name="Text 1"/>
          <p:cNvSpPr/>
          <p:nvPr/>
        </p:nvSpPr>
        <p:spPr>
          <a:xfrm>
            <a:off x="5869803" y="2953501"/>
            <a:ext cx="3604379" cy="316230"/>
          </a:xfrm>
          <a:prstGeom prst="rect">
            <a:avLst/>
          </a:prstGeom>
          <a:noFill/>
          <a:ln/>
        </p:spPr>
        <p:txBody>
          <a:bodyPr wrap="none" lIns="0" tIns="0" rIns="0" bIns="0" rtlCol="0" anchor="t"/>
          <a:lstStyle/>
          <a:p>
            <a:pPr>
              <a:lnSpc>
                <a:spcPts val="2450"/>
              </a:lnSpc>
            </a:pPr>
            <a:r>
              <a:rPr lang="vi-VN" sz="2400" b="1" dirty="0">
                <a:solidFill>
                  <a:srgbClr val="DAD8E9"/>
                </a:solidFill>
              </a:rPr>
              <a:t>Cái mà người dùng có </a:t>
            </a:r>
          </a:p>
          <a:p>
            <a:pPr>
              <a:lnSpc>
                <a:spcPts val="2450"/>
              </a:lnSpc>
            </a:pPr>
            <a:r>
              <a:rPr lang="vi-VN" sz="2000" b="1" dirty="0">
                <a:solidFill>
                  <a:srgbClr val="DAD8E9"/>
                </a:solidFill>
              </a:rPr>
              <a:t>(</a:t>
            </a:r>
            <a:r>
              <a:rPr lang="vi-VN" sz="2000" b="1" dirty="0" err="1">
                <a:solidFill>
                  <a:srgbClr val="DAD8E9"/>
                </a:solidFill>
              </a:rPr>
              <a:t>What</a:t>
            </a:r>
            <a:r>
              <a:rPr lang="vi-VN" sz="2000" b="1" dirty="0">
                <a:solidFill>
                  <a:srgbClr val="DAD8E9"/>
                </a:solidFill>
              </a:rPr>
              <a:t> </a:t>
            </a:r>
            <a:r>
              <a:rPr lang="vi-VN" sz="2000" b="1" dirty="0" err="1">
                <a:solidFill>
                  <a:srgbClr val="DAD8E9"/>
                </a:solidFill>
              </a:rPr>
              <a:t>you</a:t>
            </a:r>
            <a:r>
              <a:rPr lang="vi-VN" sz="2000" b="1" dirty="0">
                <a:solidFill>
                  <a:srgbClr val="DAD8E9"/>
                </a:solidFill>
              </a:rPr>
              <a:t> </a:t>
            </a:r>
            <a:r>
              <a:rPr lang="vi-VN" sz="2000" b="1" dirty="0" err="1">
                <a:solidFill>
                  <a:srgbClr val="DAD8E9"/>
                </a:solidFill>
              </a:rPr>
              <a:t>have</a:t>
            </a:r>
            <a:r>
              <a:rPr lang="vi-VN" sz="2000" b="1" dirty="0">
                <a:solidFill>
                  <a:srgbClr val="DAD8E9"/>
                </a:solidFill>
              </a:rPr>
              <a:t>)</a:t>
            </a:r>
            <a:endParaRPr lang="vi-VN" sz="2000" dirty="0">
              <a:solidFill>
                <a:srgbClr val="DAD8E9"/>
              </a:solidFill>
            </a:endParaRPr>
          </a:p>
          <a:p>
            <a:pPr marL="0" indent="0" algn="l">
              <a:lnSpc>
                <a:spcPts val="2450"/>
              </a:lnSpc>
              <a:buNone/>
            </a:pPr>
            <a:endParaRPr lang="en-US" sz="1950" dirty="0">
              <a:latin typeface="Abadi" panose="020B0604020104020204" pitchFamily="34" charset="0"/>
            </a:endParaRPr>
          </a:p>
        </p:txBody>
      </p:sp>
      <p:sp>
        <p:nvSpPr>
          <p:cNvPr id="6" name="Text 2"/>
          <p:cNvSpPr/>
          <p:nvPr/>
        </p:nvSpPr>
        <p:spPr>
          <a:xfrm>
            <a:off x="5394287" y="3657932"/>
            <a:ext cx="3889415" cy="1478092"/>
          </a:xfrm>
          <a:prstGeom prst="rect">
            <a:avLst/>
          </a:prstGeom>
          <a:noFill/>
          <a:ln/>
        </p:spPr>
        <p:txBody>
          <a:bodyPr wrap="square" lIns="0" tIns="0" rIns="0" bIns="0" rtlCol="0" anchor="t"/>
          <a:lstStyle/>
          <a:p>
            <a:pPr lvl="1"/>
            <a:r>
              <a:rPr lang="vi-VN" dirty="0">
                <a:solidFill>
                  <a:srgbClr val="DAD8E9"/>
                </a:solidFill>
              </a:rPr>
              <a:t>Ví dụ: Chứng minh thư, thẻ ngân hàng, </a:t>
            </a:r>
            <a:r>
              <a:rPr lang="vi-VN" dirty="0" err="1">
                <a:solidFill>
                  <a:srgbClr val="DAD8E9"/>
                </a:solidFill>
              </a:rPr>
              <a:t>Token</a:t>
            </a:r>
            <a:r>
              <a:rPr lang="vi-VN" dirty="0">
                <a:solidFill>
                  <a:srgbClr val="DAD8E9"/>
                </a:solidFill>
              </a:rPr>
              <a:t> phần cứng, hoặc điện thoại di động. Đây là những vật lý mà người dùng phải sở hữu để xác thực danh tính.</a:t>
            </a:r>
          </a:p>
          <a:p>
            <a:pPr marL="0" indent="0" algn="l">
              <a:lnSpc>
                <a:spcPts val="2850"/>
              </a:lnSpc>
              <a:buNone/>
            </a:pPr>
            <a:endParaRPr lang="en-US" sz="1750" dirty="0">
              <a:latin typeface="Abadi" panose="020B0604020104020204" pitchFamily="34" charset="0"/>
            </a:endParaRPr>
          </a:p>
        </p:txBody>
      </p:sp>
      <p:pic>
        <p:nvPicPr>
          <p:cNvPr id="7" name="Image 2" descr="preencoded.png"/>
          <p:cNvPicPr>
            <a:picLocks noChangeAspect="1"/>
          </p:cNvPicPr>
          <p:nvPr/>
        </p:nvPicPr>
        <p:blipFill>
          <a:blip r:embed="rId5"/>
          <a:stretch>
            <a:fillRect/>
          </a:stretch>
        </p:blipFill>
        <p:spPr>
          <a:xfrm>
            <a:off x="9877384" y="2302430"/>
            <a:ext cx="569238" cy="569238"/>
          </a:xfrm>
          <a:prstGeom prst="rect">
            <a:avLst/>
          </a:prstGeom>
        </p:spPr>
      </p:pic>
      <p:sp>
        <p:nvSpPr>
          <p:cNvPr id="8" name="Text 3"/>
          <p:cNvSpPr/>
          <p:nvPr/>
        </p:nvSpPr>
        <p:spPr>
          <a:xfrm>
            <a:off x="9877384" y="3041094"/>
            <a:ext cx="3042364" cy="569238"/>
          </a:xfrm>
          <a:prstGeom prst="rect">
            <a:avLst/>
          </a:prstGeom>
          <a:noFill/>
          <a:ln/>
        </p:spPr>
        <p:txBody>
          <a:bodyPr wrap="none" lIns="0" tIns="0" rIns="0" bIns="0" rtlCol="0" anchor="t"/>
          <a:lstStyle/>
          <a:p>
            <a:r>
              <a:rPr lang="vi-VN" sz="2400" b="1" dirty="0">
                <a:solidFill>
                  <a:srgbClr val="DAD8E9"/>
                </a:solidFill>
              </a:rPr>
              <a:t>Cái mà người dùng biết</a:t>
            </a:r>
          </a:p>
          <a:p>
            <a:r>
              <a:rPr lang="vi-VN" sz="2000" b="1" dirty="0">
                <a:solidFill>
                  <a:srgbClr val="DAD8E9"/>
                </a:solidFill>
              </a:rPr>
              <a:t>(</a:t>
            </a:r>
            <a:r>
              <a:rPr lang="vi-VN" sz="2000" b="1" dirty="0" err="1">
                <a:solidFill>
                  <a:srgbClr val="DAD8E9"/>
                </a:solidFill>
              </a:rPr>
              <a:t>What</a:t>
            </a:r>
            <a:r>
              <a:rPr lang="vi-VN" sz="2000" b="1" dirty="0">
                <a:solidFill>
                  <a:srgbClr val="DAD8E9"/>
                </a:solidFill>
              </a:rPr>
              <a:t> </a:t>
            </a:r>
            <a:r>
              <a:rPr lang="vi-VN" sz="2000" b="1" dirty="0" err="1">
                <a:solidFill>
                  <a:srgbClr val="DAD8E9"/>
                </a:solidFill>
              </a:rPr>
              <a:t>you</a:t>
            </a:r>
            <a:r>
              <a:rPr lang="vi-VN" sz="2000" b="1" dirty="0">
                <a:solidFill>
                  <a:srgbClr val="DAD8E9"/>
                </a:solidFill>
              </a:rPr>
              <a:t> </a:t>
            </a:r>
            <a:r>
              <a:rPr lang="vi-VN" sz="2000" b="1" dirty="0" err="1">
                <a:solidFill>
                  <a:srgbClr val="DAD8E9"/>
                </a:solidFill>
              </a:rPr>
              <a:t>know</a:t>
            </a:r>
            <a:r>
              <a:rPr lang="vi-VN" sz="2000" b="1" dirty="0">
                <a:solidFill>
                  <a:srgbClr val="DAD8E9"/>
                </a:solidFill>
              </a:rPr>
              <a:t>)</a:t>
            </a:r>
            <a:endParaRPr lang="vi-VN" sz="2000" dirty="0">
              <a:solidFill>
                <a:srgbClr val="DAD8E9"/>
              </a:solidFill>
            </a:endParaRPr>
          </a:p>
        </p:txBody>
      </p:sp>
      <p:sp>
        <p:nvSpPr>
          <p:cNvPr id="9" name="Text 4"/>
          <p:cNvSpPr/>
          <p:nvPr/>
        </p:nvSpPr>
        <p:spPr>
          <a:xfrm>
            <a:off x="9877384" y="3665934"/>
            <a:ext cx="3604379" cy="1092637"/>
          </a:xfrm>
          <a:prstGeom prst="rect">
            <a:avLst/>
          </a:prstGeom>
          <a:noFill/>
          <a:ln/>
        </p:spPr>
        <p:txBody>
          <a:bodyPr wrap="square" lIns="0" tIns="0" rIns="0" bIns="0" rtlCol="0" anchor="t"/>
          <a:lstStyle/>
          <a:p>
            <a:pPr marL="0" indent="0" algn="l">
              <a:lnSpc>
                <a:spcPts val="2850"/>
              </a:lnSpc>
              <a:buNone/>
            </a:pPr>
            <a:endParaRPr lang="en-US" sz="1750" dirty="0">
              <a:latin typeface="Abadi" panose="020B0604020104020204" pitchFamily="34" charset="0"/>
            </a:endParaRPr>
          </a:p>
        </p:txBody>
      </p:sp>
      <p:pic>
        <p:nvPicPr>
          <p:cNvPr id="10" name="Image 3" descr="preencoded.png"/>
          <p:cNvPicPr>
            <a:picLocks noChangeAspect="1"/>
          </p:cNvPicPr>
          <p:nvPr/>
        </p:nvPicPr>
        <p:blipFill>
          <a:blip r:embed="rId6"/>
          <a:stretch>
            <a:fillRect/>
          </a:stretch>
        </p:blipFill>
        <p:spPr>
          <a:xfrm>
            <a:off x="9991684" y="4884043"/>
            <a:ext cx="569238" cy="569238"/>
          </a:xfrm>
          <a:prstGeom prst="rect">
            <a:avLst/>
          </a:prstGeom>
        </p:spPr>
      </p:pic>
      <p:sp>
        <p:nvSpPr>
          <p:cNvPr id="11" name="Text 5"/>
          <p:cNvSpPr/>
          <p:nvPr/>
        </p:nvSpPr>
        <p:spPr>
          <a:xfrm>
            <a:off x="9991684" y="5523525"/>
            <a:ext cx="3394116" cy="695682"/>
          </a:xfrm>
          <a:prstGeom prst="rect">
            <a:avLst/>
          </a:prstGeom>
          <a:noFill/>
          <a:ln/>
        </p:spPr>
        <p:txBody>
          <a:bodyPr wrap="none" lIns="0" tIns="0" rIns="0" bIns="0" rtlCol="0" anchor="t"/>
          <a:lstStyle/>
          <a:p>
            <a:r>
              <a:rPr lang="vi-VN" sz="2400" b="1" dirty="0">
                <a:solidFill>
                  <a:srgbClr val="DAD8E9"/>
                </a:solidFill>
              </a:rPr>
              <a:t>Cái mà người dùng là</a:t>
            </a:r>
          </a:p>
          <a:p>
            <a:r>
              <a:rPr lang="vi-VN" sz="2000" b="1" dirty="0">
                <a:solidFill>
                  <a:srgbClr val="DAD8E9"/>
                </a:solidFill>
              </a:rPr>
              <a:t>(</a:t>
            </a:r>
            <a:r>
              <a:rPr lang="vi-VN" sz="2000" b="1" dirty="0" err="1">
                <a:solidFill>
                  <a:srgbClr val="DAD8E9"/>
                </a:solidFill>
              </a:rPr>
              <a:t>What</a:t>
            </a:r>
            <a:r>
              <a:rPr lang="vi-VN" sz="2000" b="1" dirty="0">
                <a:solidFill>
                  <a:srgbClr val="DAD8E9"/>
                </a:solidFill>
              </a:rPr>
              <a:t> </a:t>
            </a:r>
            <a:r>
              <a:rPr lang="vi-VN" sz="2000" b="1" dirty="0" err="1">
                <a:solidFill>
                  <a:srgbClr val="DAD8E9"/>
                </a:solidFill>
              </a:rPr>
              <a:t>you</a:t>
            </a:r>
            <a:r>
              <a:rPr lang="vi-VN" sz="2000" b="1" dirty="0">
                <a:solidFill>
                  <a:srgbClr val="DAD8E9"/>
                </a:solidFill>
              </a:rPr>
              <a:t> </a:t>
            </a:r>
            <a:r>
              <a:rPr lang="vi-VN" sz="2000" b="1" dirty="0" err="1">
                <a:solidFill>
                  <a:srgbClr val="DAD8E9"/>
                </a:solidFill>
              </a:rPr>
              <a:t>are</a:t>
            </a:r>
            <a:r>
              <a:rPr lang="vi-VN" sz="2000" b="1" dirty="0">
                <a:solidFill>
                  <a:srgbClr val="DAD8E9"/>
                </a:solidFill>
              </a:rPr>
              <a:t>)</a:t>
            </a:r>
            <a:endParaRPr lang="vi-VN" sz="2000" dirty="0">
              <a:solidFill>
                <a:srgbClr val="DAD8E9"/>
              </a:solidFill>
            </a:endParaRPr>
          </a:p>
        </p:txBody>
      </p:sp>
      <p:sp>
        <p:nvSpPr>
          <p:cNvPr id="12" name="Text 6"/>
          <p:cNvSpPr/>
          <p:nvPr/>
        </p:nvSpPr>
        <p:spPr>
          <a:xfrm>
            <a:off x="9564687" y="6271950"/>
            <a:ext cx="4119225" cy="1857295"/>
          </a:xfrm>
          <a:prstGeom prst="rect">
            <a:avLst/>
          </a:prstGeom>
          <a:noFill/>
          <a:ln/>
        </p:spPr>
        <p:txBody>
          <a:bodyPr wrap="square" lIns="0" tIns="0" rIns="0" bIns="0" rtlCol="0" anchor="t"/>
          <a:lstStyle/>
          <a:p>
            <a:pPr lvl="1"/>
            <a:r>
              <a:rPr lang="vi-VN" dirty="0">
                <a:solidFill>
                  <a:srgbClr val="DAD8E9"/>
                </a:solidFill>
              </a:rPr>
              <a:t>Ví dụ: Dấu vân tay, nhận diện khuôn mặt, mẫu võng mạc, hoặc nhận dạng giọng nói. Nhóm này liên quan đến các đặc điểm sinh trắc học của người dùng.</a:t>
            </a:r>
            <a:endParaRPr lang="en-US" sz="1750" dirty="0">
              <a:latin typeface="Abadi" panose="020B0604020104020204" pitchFamily="34" charset="0"/>
            </a:endParaRPr>
          </a:p>
        </p:txBody>
      </p:sp>
      <p:sp>
        <p:nvSpPr>
          <p:cNvPr id="14" name="Hộp Văn bản 13">
            <a:extLst>
              <a:ext uri="{FF2B5EF4-FFF2-40B4-BE49-F238E27FC236}">
                <a16:creationId xmlns:a16="http://schemas.microsoft.com/office/drawing/2014/main" id="{5C9330F5-0708-429A-A33A-EBCB28E02A06}"/>
              </a:ext>
            </a:extLst>
          </p:cNvPr>
          <p:cNvSpPr txBox="1"/>
          <p:nvPr/>
        </p:nvSpPr>
        <p:spPr>
          <a:xfrm>
            <a:off x="6219784" y="1153420"/>
            <a:ext cx="7315200" cy="707886"/>
          </a:xfrm>
          <a:prstGeom prst="rect">
            <a:avLst/>
          </a:prstGeom>
          <a:noFill/>
        </p:spPr>
        <p:txBody>
          <a:bodyPr wrap="square">
            <a:spAutoFit/>
          </a:bodyPr>
          <a:lstStyle/>
          <a:p>
            <a:r>
              <a:rPr lang="vi-VN" sz="2000" dirty="0">
                <a:solidFill>
                  <a:srgbClr val="DAD8E9"/>
                </a:solidFill>
              </a:rPr>
              <a:t>Xác thực được thực hiện dựa trên một hoặc nhiều yếu tố, chia thành ba nhóm chính:</a:t>
            </a:r>
          </a:p>
        </p:txBody>
      </p:sp>
      <p:sp>
        <p:nvSpPr>
          <p:cNvPr id="15" name="Rectangle 1">
            <a:extLst>
              <a:ext uri="{FF2B5EF4-FFF2-40B4-BE49-F238E27FC236}">
                <a16:creationId xmlns:a16="http://schemas.microsoft.com/office/drawing/2014/main" id="{7B834D15-F5DC-183B-FD90-B341D878B4B8}"/>
              </a:ext>
            </a:extLst>
          </p:cNvPr>
          <p:cNvSpPr>
            <a:spLocks noChangeArrowheads="1"/>
          </p:cNvSpPr>
          <p:nvPr/>
        </p:nvSpPr>
        <p:spPr bwMode="auto">
          <a:xfrm>
            <a:off x="9801184" y="3734025"/>
            <a:ext cx="377511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vi-VN" altLang="vi-VN" sz="1800" b="0" i="0" u="none" strike="noStrike" cap="none" normalizeH="0" baseline="0" dirty="0">
                <a:ln>
                  <a:noFill/>
                </a:ln>
                <a:solidFill>
                  <a:srgbClr val="DAD8E9"/>
                </a:solidFill>
                <a:effectLst/>
                <a:latin typeface="Arial" panose="020B0604020202020204" pitchFamily="34" charset="0"/>
              </a:rPr>
              <a:t>Ví dụ: Mật khẩu, mã PIN, hoặc câu hỏi bảo mật. Đây là thông tin mà chỉ người dùng hợp pháp biết. </a:t>
            </a:r>
          </a:p>
        </p:txBody>
      </p:sp>
      <p:sp>
        <p:nvSpPr>
          <p:cNvPr id="16" name="Hình chữ nhật 15">
            <a:extLst>
              <a:ext uri="{FF2B5EF4-FFF2-40B4-BE49-F238E27FC236}">
                <a16:creationId xmlns:a16="http://schemas.microsoft.com/office/drawing/2014/main" id="{1A41F6A3-7964-BBF6-F1CD-4CEFCCABCB0C}"/>
              </a:ext>
            </a:extLst>
          </p:cNvPr>
          <p:cNvSpPr/>
          <p:nvPr/>
        </p:nvSpPr>
        <p:spPr>
          <a:xfrm>
            <a:off x="12763500" y="7671854"/>
            <a:ext cx="1866900" cy="567041"/>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E3566-3EA2-9210-517B-A7374E5A315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F97C29A-8385-55D9-7672-CC65A590078D}"/>
              </a:ext>
            </a:extLst>
          </p:cNvPr>
          <p:cNvPicPr>
            <a:picLocks noChangeAspect="1"/>
          </p:cNvPicPr>
          <p:nvPr/>
        </p:nvPicPr>
        <p:blipFill>
          <a:blip r:embed="rId3"/>
          <a:stretch>
            <a:fillRect/>
          </a:stretch>
        </p:blipFill>
        <p:spPr>
          <a:xfrm>
            <a:off x="9588500" y="1274282"/>
            <a:ext cx="5041900" cy="6902455"/>
          </a:xfrm>
          <a:prstGeom prst="rect">
            <a:avLst/>
          </a:prstGeom>
        </p:spPr>
      </p:pic>
      <p:sp>
        <p:nvSpPr>
          <p:cNvPr id="3" name="Text 0">
            <a:extLst>
              <a:ext uri="{FF2B5EF4-FFF2-40B4-BE49-F238E27FC236}">
                <a16:creationId xmlns:a16="http://schemas.microsoft.com/office/drawing/2014/main" id="{3184B4C9-D4BF-D71A-A75F-B8187508E2B2}"/>
              </a:ext>
            </a:extLst>
          </p:cNvPr>
          <p:cNvSpPr/>
          <p:nvPr/>
        </p:nvSpPr>
        <p:spPr>
          <a:xfrm flipH="1">
            <a:off x="241300" y="179681"/>
            <a:ext cx="12366171" cy="685800"/>
          </a:xfrm>
          <a:prstGeom prst="rect">
            <a:avLst/>
          </a:prstGeom>
          <a:noFill/>
          <a:ln/>
        </p:spPr>
        <p:txBody>
          <a:bodyPr wrap="none" lIns="0" tIns="0" rIns="0" bIns="0" rtlCol="0" anchor="t"/>
          <a:lstStyle/>
          <a:p>
            <a:r>
              <a:rPr lang="vi-VN" sz="4400" b="1" dirty="0">
                <a:solidFill>
                  <a:srgbClr val="DAD8E9"/>
                </a:solidFill>
              </a:rPr>
              <a:t>3. Một số phương pháp xác thực phổ biến</a:t>
            </a:r>
          </a:p>
        </p:txBody>
      </p:sp>
      <p:sp>
        <p:nvSpPr>
          <p:cNvPr id="7" name="Hộp Văn bản 6">
            <a:extLst>
              <a:ext uri="{FF2B5EF4-FFF2-40B4-BE49-F238E27FC236}">
                <a16:creationId xmlns:a16="http://schemas.microsoft.com/office/drawing/2014/main" id="{546F28B0-134C-2569-25EC-0C30E63A698F}"/>
              </a:ext>
            </a:extLst>
          </p:cNvPr>
          <p:cNvSpPr txBox="1"/>
          <p:nvPr/>
        </p:nvSpPr>
        <p:spPr>
          <a:xfrm>
            <a:off x="236275" y="1736506"/>
            <a:ext cx="8626371" cy="5759975"/>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vi-VN" sz="2400" dirty="0">
                <a:solidFill>
                  <a:schemeClr val="bg1"/>
                </a:solidFill>
              </a:rPr>
              <a:t>Xác thực dựa trên </a:t>
            </a:r>
            <a:r>
              <a:rPr lang="vi-VN" sz="2400" dirty="0" err="1">
                <a:solidFill>
                  <a:schemeClr val="bg1"/>
                </a:solidFill>
              </a:rPr>
              <a:t>Username</a:t>
            </a:r>
            <a:r>
              <a:rPr lang="vi-VN" sz="2400" dirty="0">
                <a:solidFill>
                  <a:schemeClr val="bg1"/>
                </a:solidFill>
              </a:rPr>
              <a:t>/</a:t>
            </a:r>
            <a:r>
              <a:rPr lang="vi-VN" sz="2400" dirty="0" err="1">
                <a:solidFill>
                  <a:schemeClr val="bg1"/>
                </a:solidFill>
              </a:rPr>
              <a:t>Password</a:t>
            </a:r>
            <a:r>
              <a:rPr lang="vi-VN" sz="2400" dirty="0">
                <a:solidFill>
                  <a:schemeClr val="bg1"/>
                </a:solidFill>
              </a:rPr>
              <a:t>: Phương pháp xác thực cơ bản nhất, sử dụng tên đăng nhập và mật khẩu.</a:t>
            </a:r>
          </a:p>
          <a:p>
            <a:pPr marL="800100" lvl="1" indent="-342900">
              <a:lnSpc>
                <a:spcPct val="150000"/>
              </a:lnSpc>
              <a:buFont typeface="Courier New" panose="02070309020205020404" pitchFamily="49" charset="0"/>
              <a:buChar char="o"/>
            </a:pPr>
            <a:r>
              <a:rPr lang="vi-VN" sz="2000" dirty="0">
                <a:solidFill>
                  <a:schemeClr val="bg1"/>
                </a:solidFill>
              </a:rPr>
              <a:t>Ưu điểm: Đơn giản, dễ sử dụng.</a:t>
            </a:r>
          </a:p>
          <a:p>
            <a:pPr marL="342900" indent="-342900">
              <a:lnSpc>
                <a:spcPct val="150000"/>
              </a:lnSpc>
              <a:buFont typeface="Wingdings" panose="05000000000000000000" pitchFamily="2" charset="2"/>
              <a:buChar char="Ø"/>
            </a:pPr>
            <a:r>
              <a:rPr lang="vi-VN" sz="2400" dirty="0">
                <a:solidFill>
                  <a:schemeClr val="bg1"/>
                </a:solidFill>
              </a:rPr>
              <a:t>Xác thực CHAP: Hoạt động theo mô hình gửi thử thách và phản hồi, trong đó mật khẩu không bao giờ được gửi dưới dạng văn bản thuần.</a:t>
            </a:r>
          </a:p>
          <a:p>
            <a:pPr marL="800100" lvl="1" indent="-342900">
              <a:lnSpc>
                <a:spcPct val="150000"/>
              </a:lnSpc>
              <a:buFont typeface="Courier New" panose="02070309020205020404" pitchFamily="49" charset="0"/>
              <a:buChar char="o"/>
            </a:pPr>
            <a:r>
              <a:rPr lang="vi-VN" sz="2000" dirty="0">
                <a:solidFill>
                  <a:schemeClr val="bg1"/>
                </a:solidFill>
              </a:rPr>
              <a:t>Ưu điểm: An toàn hơn </a:t>
            </a:r>
            <a:r>
              <a:rPr lang="vi-VN" sz="2000" dirty="0" err="1">
                <a:solidFill>
                  <a:schemeClr val="bg1"/>
                </a:solidFill>
              </a:rPr>
              <a:t>Username</a:t>
            </a:r>
            <a:r>
              <a:rPr lang="vi-VN" sz="2000" dirty="0">
                <a:solidFill>
                  <a:schemeClr val="bg1"/>
                </a:solidFill>
              </a:rPr>
              <a:t>/</a:t>
            </a:r>
            <a:r>
              <a:rPr lang="vi-VN" sz="2000" dirty="0" err="1">
                <a:solidFill>
                  <a:schemeClr val="bg1"/>
                </a:solidFill>
              </a:rPr>
              <a:t>Password</a:t>
            </a:r>
            <a:r>
              <a:rPr lang="vi-VN" sz="2000" dirty="0">
                <a:solidFill>
                  <a:schemeClr val="bg1"/>
                </a:solidFill>
              </a:rPr>
              <a:t> truyền thống vì mật khẩu được mã hóa. Ứng dụng: Đăng nhập vào các máy chủ từ xa.</a:t>
            </a:r>
          </a:p>
          <a:p>
            <a:pPr marL="342900" indent="-342900">
              <a:lnSpc>
                <a:spcPct val="150000"/>
              </a:lnSpc>
              <a:buFont typeface="Wingdings" panose="05000000000000000000" pitchFamily="2" charset="2"/>
              <a:buChar char="Ø"/>
            </a:pPr>
            <a:r>
              <a:rPr lang="vi-VN" sz="2400" dirty="0">
                <a:solidFill>
                  <a:schemeClr val="bg1"/>
                </a:solidFill>
              </a:rPr>
              <a:t>Xác thực </a:t>
            </a:r>
            <a:r>
              <a:rPr lang="vi-VN" sz="2400" dirty="0" err="1">
                <a:solidFill>
                  <a:schemeClr val="bg1"/>
                </a:solidFill>
              </a:rPr>
              <a:t>Kerberos:Sử</a:t>
            </a:r>
            <a:r>
              <a:rPr lang="vi-VN" sz="2400" dirty="0">
                <a:solidFill>
                  <a:schemeClr val="bg1"/>
                </a:solidFill>
              </a:rPr>
              <a:t> dụng máy chủ trung tâm để kiểm tra và cấp quyền truy cập.</a:t>
            </a:r>
          </a:p>
          <a:p>
            <a:pPr marL="800100" lvl="1" indent="-342900">
              <a:lnSpc>
                <a:spcPct val="150000"/>
              </a:lnSpc>
              <a:buFont typeface="Courier New" panose="02070309020205020404" pitchFamily="49" charset="0"/>
              <a:buChar char="o"/>
            </a:pPr>
            <a:r>
              <a:rPr lang="vi-VN" sz="2000" dirty="0">
                <a:solidFill>
                  <a:schemeClr val="bg1"/>
                </a:solidFill>
              </a:rPr>
              <a:t>Ưu điểm: Tính an toàn cao nhờ mã hóa mạnh. </a:t>
            </a:r>
          </a:p>
        </p:txBody>
      </p:sp>
    </p:spTree>
    <p:extLst>
      <p:ext uri="{BB962C8B-B14F-4D97-AF65-F5344CB8AC3E}">
        <p14:creationId xmlns:p14="http://schemas.microsoft.com/office/powerpoint/2010/main" val="3098019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779000" y="0"/>
            <a:ext cx="4851400" cy="8229600"/>
          </a:xfrm>
          <a:prstGeom prst="rect">
            <a:avLst/>
          </a:prstGeom>
        </p:spPr>
      </p:pic>
      <p:sp>
        <p:nvSpPr>
          <p:cNvPr id="7" name="Hộp Văn bản 6">
            <a:extLst>
              <a:ext uri="{FF2B5EF4-FFF2-40B4-BE49-F238E27FC236}">
                <a16:creationId xmlns:a16="http://schemas.microsoft.com/office/drawing/2014/main" id="{253EB8B7-3CEF-DBF8-539C-432CCECBEA48}"/>
              </a:ext>
            </a:extLst>
          </p:cNvPr>
          <p:cNvSpPr txBox="1"/>
          <p:nvPr/>
        </p:nvSpPr>
        <p:spPr>
          <a:xfrm>
            <a:off x="90436" y="265316"/>
            <a:ext cx="9688564" cy="7698967"/>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vi-VN" sz="2400" dirty="0">
                <a:solidFill>
                  <a:srgbClr val="DAD8E9"/>
                </a:solidFill>
              </a:rPr>
              <a:t>Xác thực dựa trên </a:t>
            </a:r>
            <a:r>
              <a:rPr lang="vi-VN" sz="2400" dirty="0" err="1">
                <a:solidFill>
                  <a:srgbClr val="DAD8E9"/>
                </a:solidFill>
              </a:rPr>
              <a:t>Token</a:t>
            </a:r>
            <a:r>
              <a:rPr lang="vi-VN" sz="2400" dirty="0">
                <a:solidFill>
                  <a:srgbClr val="DAD8E9"/>
                </a:solidFill>
              </a:rPr>
              <a:t>: </a:t>
            </a:r>
            <a:r>
              <a:rPr lang="vi-VN" sz="2400" dirty="0" err="1">
                <a:solidFill>
                  <a:srgbClr val="DAD8E9"/>
                </a:solidFill>
              </a:rPr>
              <a:t>Token</a:t>
            </a:r>
            <a:r>
              <a:rPr lang="vi-VN" sz="2400" dirty="0">
                <a:solidFill>
                  <a:srgbClr val="DAD8E9"/>
                </a:solidFill>
              </a:rPr>
              <a:t> là thiết bị vật lý hoặc phần mềm sinh OTP.</a:t>
            </a:r>
          </a:p>
          <a:p>
            <a:pPr marL="800100" lvl="1" indent="-342900">
              <a:lnSpc>
                <a:spcPct val="150000"/>
              </a:lnSpc>
              <a:buFont typeface="Courier New" panose="02070309020205020404" pitchFamily="49" charset="0"/>
              <a:buChar char="o"/>
            </a:pPr>
            <a:r>
              <a:rPr lang="vi-VN" sz="2000" dirty="0">
                <a:solidFill>
                  <a:srgbClr val="DAD8E9"/>
                </a:solidFill>
              </a:rPr>
              <a:t>Ưu </a:t>
            </a:r>
            <a:r>
              <a:rPr lang="vi-VN" sz="2000" dirty="0" err="1">
                <a:solidFill>
                  <a:srgbClr val="DAD8E9"/>
                </a:solidFill>
              </a:rPr>
              <a:t>điểm:Độ</a:t>
            </a:r>
            <a:r>
              <a:rPr lang="vi-VN" sz="2000" dirty="0">
                <a:solidFill>
                  <a:srgbClr val="DAD8E9"/>
                </a:solidFill>
              </a:rPr>
              <a:t> bảo mật cao vì OTP chỉ có giá trị trong thời gian ngắn.</a:t>
            </a:r>
          </a:p>
          <a:p>
            <a:pPr marL="800100" lvl="1" indent="-342900">
              <a:lnSpc>
                <a:spcPct val="150000"/>
              </a:lnSpc>
              <a:buFont typeface="Courier New" panose="02070309020205020404" pitchFamily="49" charset="0"/>
              <a:buChar char="o"/>
            </a:pPr>
            <a:r>
              <a:rPr lang="vi-VN" sz="2000" dirty="0">
                <a:solidFill>
                  <a:srgbClr val="DAD8E9"/>
                </a:solidFill>
              </a:rPr>
              <a:t>Nhược điểm: Người dùng phải mang theo thiết bị hoặc phần mềm tương thích.</a:t>
            </a:r>
          </a:p>
          <a:p>
            <a:pPr marL="342900" indent="-342900">
              <a:lnSpc>
                <a:spcPct val="150000"/>
              </a:lnSpc>
              <a:buFont typeface="Wingdings" panose="05000000000000000000" pitchFamily="2" charset="2"/>
              <a:buChar char="Ø"/>
            </a:pPr>
            <a:r>
              <a:rPr lang="vi-VN" sz="2400" dirty="0">
                <a:solidFill>
                  <a:srgbClr val="DAD8E9"/>
                </a:solidFill>
              </a:rPr>
              <a:t>Xác thực sinh trắc </a:t>
            </a:r>
            <a:r>
              <a:rPr lang="vi-VN" sz="2400" dirty="0" err="1">
                <a:solidFill>
                  <a:srgbClr val="DAD8E9"/>
                </a:solidFill>
              </a:rPr>
              <a:t>học:Sử</a:t>
            </a:r>
            <a:r>
              <a:rPr lang="vi-VN" sz="2400" dirty="0">
                <a:solidFill>
                  <a:srgbClr val="DAD8E9"/>
                </a:solidFill>
              </a:rPr>
              <a:t> dụng đặc điểm sinh học như vân tay, khuôn mặt, giọng nói để xác thực.</a:t>
            </a:r>
          </a:p>
          <a:p>
            <a:pPr marL="800100" lvl="1" indent="-342900">
              <a:lnSpc>
                <a:spcPct val="150000"/>
              </a:lnSpc>
              <a:buFont typeface="Courier New" panose="02070309020205020404" pitchFamily="49" charset="0"/>
              <a:buChar char="o"/>
            </a:pPr>
            <a:r>
              <a:rPr lang="vi-VN" sz="2000" dirty="0">
                <a:solidFill>
                  <a:srgbClr val="DAD8E9"/>
                </a:solidFill>
              </a:rPr>
              <a:t>Ưu điểm: Khó giả mạo.</a:t>
            </a:r>
          </a:p>
          <a:p>
            <a:pPr marL="800100" lvl="1" indent="-342900">
              <a:lnSpc>
                <a:spcPct val="150000"/>
              </a:lnSpc>
              <a:buFont typeface="Courier New" panose="02070309020205020404" pitchFamily="49" charset="0"/>
              <a:buChar char="o"/>
            </a:pPr>
            <a:r>
              <a:rPr lang="vi-VN" sz="2000" dirty="0">
                <a:solidFill>
                  <a:srgbClr val="DAD8E9"/>
                </a:solidFill>
              </a:rPr>
              <a:t>Nhược </a:t>
            </a:r>
            <a:r>
              <a:rPr lang="vi-VN" sz="2000" dirty="0" err="1">
                <a:solidFill>
                  <a:srgbClr val="DAD8E9"/>
                </a:solidFill>
              </a:rPr>
              <a:t>điểm:Chi</a:t>
            </a:r>
            <a:r>
              <a:rPr lang="vi-VN" sz="2000" dirty="0">
                <a:solidFill>
                  <a:srgbClr val="DAD8E9"/>
                </a:solidFill>
              </a:rPr>
              <a:t> phí cao. Yêu cầu phần cứng đặc biệt.</a:t>
            </a:r>
          </a:p>
          <a:p>
            <a:pPr marL="342900" indent="-342900">
              <a:lnSpc>
                <a:spcPct val="150000"/>
              </a:lnSpc>
              <a:buFont typeface="Wingdings" panose="05000000000000000000" pitchFamily="2" charset="2"/>
              <a:buChar char="Ø"/>
            </a:pPr>
            <a:r>
              <a:rPr lang="vi-VN" sz="2400" dirty="0">
                <a:solidFill>
                  <a:srgbClr val="DAD8E9"/>
                </a:solidFill>
              </a:rPr>
              <a:t>Xác thực lẫn nhau (</a:t>
            </a:r>
            <a:r>
              <a:rPr lang="vi-VN" sz="2400" dirty="0" err="1">
                <a:solidFill>
                  <a:srgbClr val="DAD8E9"/>
                </a:solidFill>
              </a:rPr>
              <a:t>Mutual</a:t>
            </a:r>
            <a:r>
              <a:rPr lang="vi-VN" sz="2400" dirty="0">
                <a:solidFill>
                  <a:srgbClr val="DAD8E9"/>
                </a:solidFill>
              </a:rPr>
              <a:t> </a:t>
            </a:r>
            <a:r>
              <a:rPr lang="vi-VN" sz="2400" dirty="0" err="1">
                <a:solidFill>
                  <a:srgbClr val="DAD8E9"/>
                </a:solidFill>
              </a:rPr>
              <a:t>Authentication</a:t>
            </a:r>
            <a:r>
              <a:rPr lang="vi-VN" sz="2400" dirty="0">
                <a:solidFill>
                  <a:srgbClr val="DAD8E9"/>
                </a:solidFill>
              </a:rPr>
              <a:t>): Cả hai bên giao tiếp (máy khách và máy chủ) đều xác thực lẫn nhau.</a:t>
            </a:r>
          </a:p>
          <a:p>
            <a:pPr marL="800100" lvl="1" indent="-342900">
              <a:lnSpc>
                <a:spcPct val="150000"/>
              </a:lnSpc>
              <a:buFont typeface="Courier New" panose="02070309020205020404" pitchFamily="49" charset="0"/>
              <a:buChar char="o"/>
            </a:pPr>
            <a:r>
              <a:rPr lang="vi-VN" sz="2000" dirty="0">
                <a:solidFill>
                  <a:srgbClr val="DAD8E9"/>
                </a:solidFill>
              </a:rPr>
              <a:t>Ứng dụng: Giao dịch ngân hàng trực tuyến, bảo mật mạng </a:t>
            </a:r>
            <a:r>
              <a:rPr lang="vi-VN" sz="2000" dirty="0" err="1">
                <a:solidFill>
                  <a:srgbClr val="DAD8E9"/>
                </a:solidFill>
              </a:rPr>
              <a:t>Client</a:t>
            </a:r>
            <a:r>
              <a:rPr lang="vi-VN" sz="2000" dirty="0">
                <a:solidFill>
                  <a:srgbClr val="DAD8E9"/>
                </a:solidFill>
              </a:rPr>
              <a:t>/Server.</a:t>
            </a:r>
          </a:p>
          <a:p>
            <a:pPr marL="342900" indent="-342900">
              <a:lnSpc>
                <a:spcPct val="150000"/>
              </a:lnSpc>
              <a:buFont typeface="Wingdings" panose="05000000000000000000" pitchFamily="2" charset="2"/>
              <a:buChar char="Ø"/>
            </a:pPr>
            <a:r>
              <a:rPr lang="vi-VN" sz="2400" dirty="0">
                <a:solidFill>
                  <a:srgbClr val="DAD8E9"/>
                </a:solidFill>
              </a:rPr>
              <a:t>Xác thực đa yếu tố (</a:t>
            </a:r>
            <a:r>
              <a:rPr lang="vi-VN" sz="2400" dirty="0" err="1">
                <a:solidFill>
                  <a:srgbClr val="DAD8E9"/>
                </a:solidFill>
              </a:rPr>
              <a:t>Multi-Factor</a:t>
            </a:r>
            <a:r>
              <a:rPr lang="vi-VN" sz="2400" dirty="0">
                <a:solidFill>
                  <a:srgbClr val="DAD8E9"/>
                </a:solidFill>
              </a:rPr>
              <a:t> </a:t>
            </a:r>
            <a:r>
              <a:rPr lang="vi-VN" sz="2400" dirty="0" err="1">
                <a:solidFill>
                  <a:srgbClr val="DAD8E9"/>
                </a:solidFill>
              </a:rPr>
              <a:t>Authentication</a:t>
            </a:r>
            <a:r>
              <a:rPr lang="vi-VN" sz="2400" dirty="0">
                <a:solidFill>
                  <a:srgbClr val="DAD8E9"/>
                </a:solidFill>
              </a:rPr>
              <a:t>): Kết hợp ít nhất hai trong ba yếu tố xác thực để tăng độ an toàn.</a:t>
            </a:r>
          </a:p>
          <a:p>
            <a:pPr marL="800100" lvl="1" indent="-342900">
              <a:lnSpc>
                <a:spcPct val="150000"/>
              </a:lnSpc>
              <a:buFont typeface="Courier New" panose="02070309020205020404" pitchFamily="49" charset="0"/>
              <a:buChar char="o"/>
            </a:pPr>
            <a:r>
              <a:rPr lang="vi-VN" sz="2000" dirty="0">
                <a:solidFill>
                  <a:srgbClr val="DAD8E9"/>
                </a:solidFill>
              </a:rPr>
              <a:t>Ưu </a:t>
            </a:r>
            <a:r>
              <a:rPr lang="vi-VN" sz="2000" dirty="0" err="1">
                <a:solidFill>
                  <a:srgbClr val="DAD8E9"/>
                </a:solidFill>
              </a:rPr>
              <a:t>điểm:Tăng</a:t>
            </a:r>
            <a:r>
              <a:rPr lang="vi-VN" sz="2000" dirty="0">
                <a:solidFill>
                  <a:srgbClr val="DAD8E9"/>
                </a:solidFill>
              </a:rPr>
              <a:t> cường bảo mật đáng kể.</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695542" y="0"/>
            <a:ext cx="4934857" cy="8229600"/>
          </a:xfrm>
          <a:prstGeom prst="rect">
            <a:avLst/>
          </a:prstGeom>
        </p:spPr>
      </p:pic>
      <p:sp>
        <p:nvSpPr>
          <p:cNvPr id="9" name="Shape 7">
            <a:extLst>
              <a:ext uri="{FF2B5EF4-FFF2-40B4-BE49-F238E27FC236}">
                <a16:creationId xmlns:a16="http://schemas.microsoft.com/office/drawing/2014/main" id="{44C0D5B4-97E4-7698-E824-5E0FCD3A39EA}"/>
              </a:ext>
            </a:extLst>
          </p:cNvPr>
          <p:cNvSpPr/>
          <p:nvPr/>
        </p:nvSpPr>
        <p:spPr>
          <a:xfrm>
            <a:off x="1018669" y="5912967"/>
            <a:ext cx="12075450" cy="2113433"/>
          </a:xfrm>
          <a:prstGeom prst="roundRect">
            <a:avLst>
              <a:gd name="adj" fmla="val 5792"/>
            </a:avLst>
          </a:prstGeom>
          <a:solidFill>
            <a:srgbClr val="542C49"/>
          </a:solidFill>
          <a:ln w="7620">
            <a:solidFill>
              <a:srgbClr val="6D4562"/>
            </a:solidFill>
            <a:prstDash val="solid"/>
          </a:ln>
        </p:spPr>
      </p:sp>
      <p:sp>
        <p:nvSpPr>
          <p:cNvPr id="3" name="Text 0"/>
          <p:cNvSpPr/>
          <p:nvPr/>
        </p:nvSpPr>
        <p:spPr>
          <a:xfrm>
            <a:off x="305236" y="203200"/>
            <a:ext cx="8914964" cy="1371600"/>
          </a:xfrm>
          <a:prstGeom prst="rect">
            <a:avLst/>
          </a:prstGeom>
          <a:noFill/>
          <a:ln/>
        </p:spPr>
        <p:txBody>
          <a:bodyPr wrap="square" lIns="0" tIns="0" rIns="0" bIns="0" rtlCol="0" anchor="t"/>
          <a:lstStyle/>
          <a:p>
            <a:pPr marL="0" marR="0" lvl="0" indent="0" algn="l" defTabSz="914400" rtl="0" eaLnBrk="0" fontAlgn="base" latinLnBrk="0" hangingPunct="0">
              <a:spcBef>
                <a:spcPct val="0"/>
              </a:spcBef>
              <a:spcAft>
                <a:spcPct val="0"/>
              </a:spcAft>
              <a:buClrTx/>
              <a:buSzTx/>
              <a:buFontTx/>
              <a:buNone/>
              <a:tabLst/>
            </a:pPr>
            <a:r>
              <a:rPr kumimoji="0" lang="vi-VN" altLang="vi-VN" sz="4400" b="1" i="0" u="none" strike="noStrike" cap="none" normalizeH="0" baseline="0" dirty="0">
                <a:ln>
                  <a:noFill/>
                </a:ln>
                <a:solidFill>
                  <a:srgbClr val="DAD8E9"/>
                </a:solidFill>
                <a:effectLst/>
                <a:latin typeface="Arial" panose="020B0604020202020204" pitchFamily="34" charset="0"/>
              </a:rPr>
              <a:t>4. Xác thực đa yếu tố trong giao dịch trực tuyến</a:t>
            </a:r>
          </a:p>
        </p:txBody>
      </p:sp>
      <p:sp>
        <p:nvSpPr>
          <p:cNvPr id="4" name="Text 1"/>
          <p:cNvSpPr/>
          <p:nvPr/>
        </p:nvSpPr>
        <p:spPr>
          <a:xfrm>
            <a:off x="432019" y="1903901"/>
            <a:ext cx="8028693" cy="790099"/>
          </a:xfrm>
          <a:prstGeom prst="rect">
            <a:avLst/>
          </a:prstGeom>
          <a:noFill/>
          <a:ln/>
        </p:spPr>
        <p:txBody>
          <a:bodyPr wrap="square" lIns="0" tIns="0" rIns="0" bIns="0" rtlCol="0" anchor="t"/>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vi-VN" altLang="vi-VN" sz="2400" b="1" i="0" u="none" strike="noStrike" cap="none" normalizeH="0" baseline="0" dirty="0">
                <a:ln>
                  <a:noFill/>
                </a:ln>
                <a:solidFill>
                  <a:srgbClr val="DAD8E9"/>
                </a:solidFill>
                <a:effectLst/>
                <a:latin typeface="Arial" panose="020B0604020202020204" pitchFamily="34" charset="0"/>
              </a:rPr>
              <a:t>Tính ưu việt</a:t>
            </a:r>
            <a:r>
              <a:rPr kumimoji="0" lang="vi-VN" altLang="vi-VN" sz="2400" b="0" i="0" u="none" strike="noStrike" cap="none" normalizeH="0" baseline="0" dirty="0">
                <a:ln>
                  <a:noFill/>
                </a:ln>
                <a:solidFill>
                  <a:srgbClr val="DAD8E9"/>
                </a:solidFill>
                <a:effectLst/>
                <a:latin typeface="Arial" panose="020B0604020202020204" pitchFamily="34" charset="0"/>
              </a:rPr>
              <a:t>:</a:t>
            </a:r>
          </a:p>
          <a:p>
            <a:pPr marL="457200" marR="0" lvl="1" indent="0" algn="l" defTabSz="914400" rtl="0" eaLnBrk="0" fontAlgn="base" latinLnBrk="0" hangingPunct="0">
              <a:lnSpc>
                <a:spcPct val="150000"/>
              </a:lnSpc>
              <a:spcBef>
                <a:spcPct val="0"/>
              </a:spcBef>
              <a:spcAft>
                <a:spcPct val="0"/>
              </a:spcAft>
              <a:buClrTx/>
              <a:buSzTx/>
              <a:tabLst/>
            </a:pPr>
            <a:r>
              <a:rPr kumimoji="0" lang="vi-VN" altLang="vi-VN" sz="2000" b="0" i="0" u="none" strike="noStrike" cap="none" normalizeH="0" baseline="0" dirty="0">
                <a:ln>
                  <a:noFill/>
                </a:ln>
                <a:solidFill>
                  <a:srgbClr val="DAD8E9"/>
                </a:solidFill>
                <a:effectLst/>
                <a:latin typeface="Arial" panose="020B0604020202020204" pitchFamily="34" charset="0"/>
              </a:rPr>
              <a:t>Đảm bảo </a:t>
            </a:r>
            <a:r>
              <a:rPr kumimoji="0" lang="vi-VN" altLang="vi-VN" sz="2000" b="0" i="0" u="none" strike="noStrike" cap="none" normalizeH="0" baseline="0" dirty="0" err="1">
                <a:ln>
                  <a:noFill/>
                </a:ln>
                <a:solidFill>
                  <a:srgbClr val="DAD8E9"/>
                </a:solidFill>
                <a:effectLst/>
                <a:latin typeface="Arial" panose="020B0604020202020204" pitchFamily="34" charset="0"/>
              </a:rPr>
              <a:t>bảo</a:t>
            </a:r>
            <a:r>
              <a:rPr kumimoji="0" lang="vi-VN" altLang="vi-VN" sz="2000" b="0" i="0" u="none" strike="noStrike" cap="none" normalizeH="0" baseline="0" dirty="0">
                <a:ln>
                  <a:noFill/>
                </a:ln>
                <a:solidFill>
                  <a:srgbClr val="DAD8E9"/>
                </a:solidFill>
                <a:effectLst/>
                <a:latin typeface="Arial" panose="020B0604020202020204" pitchFamily="34" charset="0"/>
              </a:rPr>
              <a:t> mật cao hơn nhờ sử dụng nhiều yếu tố kết hợp.</a:t>
            </a:r>
          </a:p>
          <a:p>
            <a:pPr marL="457200" marR="0" lvl="1" indent="0" algn="l" defTabSz="914400" rtl="0" eaLnBrk="0" fontAlgn="base" latinLnBrk="0" hangingPunct="0">
              <a:lnSpc>
                <a:spcPct val="150000"/>
              </a:lnSpc>
              <a:spcBef>
                <a:spcPct val="0"/>
              </a:spcBef>
              <a:spcAft>
                <a:spcPct val="0"/>
              </a:spcAft>
              <a:buClrTx/>
              <a:buSzTx/>
              <a:tabLst/>
            </a:pPr>
            <a:r>
              <a:rPr kumimoji="0" lang="vi-VN" altLang="vi-VN" sz="2000" b="0" i="0" u="none" strike="noStrike" cap="none" normalizeH="0" baseline="0" dirty="0">
                <a:ln>
                  <a:noFill/>
                </a:ln>
                <a:solidFill>
                  <a:srgbClr val="DAD8E9"/>
                </a:solidFill>
                <a:effectLst/>
                <a:latin typeface="Arial" panose="020B0604020202020204" pitchFamily="34" charset="0"/>
              </a:rPr>
              <a:t>Phổ biến trong các hệ thống ngân hàng, thương mại điện tử, học trực tuyến.</a:t>
            </a:r>
          </a:p>
          <a:p>
            <a:pPr marL="457200" marR="0" lvl="1" indent="0" algn="l" defTabSz="914400" rtl="0" eaLnBrk="0" fontAlgn="base" latinLnBrk="0" hangingPunct="0">
              <a:lnSpc>
                <a:spcPct val="150000"/>
              </a:lnSpc>
              <a:spcBef>
                <a:spcPct val="0"/>
              </a:spcBef>
              <a:spcAft>
                <a:spcPct val="0"/>
              </a:spcAft>
              <a:buClrTx/>
              <a:buSzTx/>
              <a:tabLst/>
            </a:pPr>
            <a:endParaRPr kumimoji="0" lang="vi-VN" altLang="vi-VN" sz="2000" b="0" i="0" u="none" strike="noStrike" cap="none" normalizeH="0" baseline="0" dirty="0">
              <a:ln>
                <a:noFill/>
              </a:ln>
              <a:solidFill>
                <a:srgbClr val="DAD8E9"/>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vi-VN" altLang="vi-VN" sz="2400" b="1" i="0" u="none" strike="noStrike" cap="none" normalizeH="0" baseline="0" dirty="0">
                <a:ln>
                  <a:noFill/>
                </a:ln>
                <a:solidFill>
                  <a:srgbClr val="DAD8E9"/>
                </a:solidFill>
                <a:effectLst/>
                <a:latin typeface="Arial" panose="020B0604020202020204" pitchFamily="34" charset="0"/>
              </a:rPr>
              <a:t>Thách thức</a:t>
            </a:r>
            <a:r>
              <a:rPr kumimoji="0" lang="vi-VN" altLang="vi-VN" sz="2400" b="0" i="0" u="none" strike="noStrike" cap="none" normalizeH="0" baseline="0" dirty="0">
                <a:ln>
                  <a:noFill/>
                </a:ln>
                <a:solidFill>
                  <a:srgbClr val="DAD8E9"/>
                </a:solidFill>
                <a:effectLst/>
                <a:latin typeface="Arial" panose="020B0604020202020204" pitchFamily="34" charset="0"/>
              </a:rPr>
              <a:t>:</a:t>
            </a:r>
          </a:p>
          <a:p>
            <a:pPr marL="457200" marR="0" lvl="1" indent="0" algn="l" defTabSz="914400" rtl="0" eaLnBrk="0" fontAlgn="base" latinLnBrk="0" hangingPunct="0">
              <a:lnSpc>
                <a:spcPct val="150000"/>
              </a:lnSpc>
              <a:spcBef>
                <a:spcPct val="0"/>
              </a:spcBef>
              <a:spcAft>
                <a:spcPct val="0"/>
              </a:spcAft>
              <a:buClrTx/>
              <a:buSzTx/>
              <a:tabLst/>
            </a:pPr>
            <a:r>
              <a:rPr kumimoji="0" lang="vi-VN" altLang="vi-VN" sz="2000" b="0" i="0" u="none" strike="noStrike" cap="none" normalizeH="0" baseline="0" dirty="0">
                <a:ln>
                  <a:noFill/>
                </a:ln>
                <a:solidFill>
                  <a:srgbClr val="DAD8E9"/>
                </a:solidFill>
                <a:effectLst/>
                <a:latin typeface="Arial" panose="020B0604020202020204" pitchFamily="34" charset="0"/>
              </a:rPr>
              <a:t>Cần cân bằng giữa bảo mật và tính tiện dụng.</a:t>
            </a:r>
          </a:p>
          <a:p>
            <a:pPr marL="457200" marR="0" lvl="1" indent="0" algn="l" defTabSz="914400" rtl="0" eaLnBrk="0" fontAlgn="base" latinLnBrk="0" hangingPunct="0">
              <a:lnSpc>
                <a:spcPct val="150000"/>
              </a:lnSpc>
              <a:spcBef>
                <a:spcPct val="0"/>
              </a:spcBef>
              <a:spcAft>
                <a:spcPct val="0"/>
              </a:spcAft>
              <a:buClrTx/>
              <a:buSzTx/>
              <a:tabLst/>
            </a:pPr>
            <a:r>
              <a:rPr kumimoji="0" lang="vi-VN" altLang="vi-VN" sz="2000" b="0" i="0" u="none" strike="noStrike" cap="none" normalizeH="0" baseline="0" dirty="0">
                <a:ln>
                  <a:noFill/>
                </a:ln>
                <a:solidFill>
                  <a:srgbClr val="DAD8E9"/>
                </a:solidFill>
                <a:effectLst/>
                <a:latin typeface="Arial" panose="020B0604020202020204" pitchFamily="34" charset="0"/>
              </a:rPr>
              <a:t>Chi phí triển khai và bảo trì hệ thống có thể cao.</a:t>
            </a:r>
          </a:p>
        </p:txBody>
      </p:sp>
      <p:sp>
        <p:nvSpPr>
          <p:cNvPr id="5" name="Text 2"/>
          <p:cNvSpPr/>
          <p:nvPr/>
        </p:nvSpPr>
        <p:spPr>
          <a:xfrm>
            <a:off x="1265194" y="6069552"/>
            <a:ext cx="11582400" cy="1427460"/>
          </a:xfrm>
          <a:prstGeom prst="rect">
            <a:avLst/>
          </a:prstGeom>
          <a:noFill/>
          <a:ln/>
        </p:spPr>
        <p:txBody>
          <a:bodyPr wrap="square" lIns="0" tIns="0" rIns="0" bIns="0" rtlCol="0" anchor="t"/>
          <a:lstStyle/>
          <a:p>
            <a:pPr marL="0" marR="0" lvl="0" indent="0" algn="ctr" defTabSz="914400" rtl="0" eaLnBrk="0" fontAlgn="base" latinLnBrk="0" hangingPunct="0">
              <a:lnSpc>
                <a:spcPct val="150000"/>
              </a:lnSpc>
              <a:spcBef>
                <a:spcPct val="0"/>
              </a:spcBef>
              <a:spcAft>
                <a:spcPct val="0"/>
              </a:spcAft>
              <a:buClrTx/>
              <a:buSzTx/>
              <a:buFontTx/>
              <a:buNone/>
              <a:tabLst/>
            </a:pPr>
            <a:r>
              <a:rPr kumimoji="0" lang="vi-VN" altLang="vi-VN" sz="2400" b="0" i="0" u="none" strike="noStrike" cap="none" normalizeH="0" baseline="0" dirty="0">
                <a:ln>
                  <a:noFill/>
                </a:ln>
                <a:solidFill>
                  <a:schemeClr val="bg1"/>
                </a:solidFill>
                <a:effectLst/>
                <a:latin typeface="Arial" panose="020B0604020202020204" pitchFamily="34" charset="0"/>
              </a:rPr>
              <a:t>Chương 1 đã cung cấp cái nhìn toàn diện về xác thực, từ các khái niệm cơ bản đến các phương pháp hiện đại như xác thực đa yếu tố và sinh trắc học. Phần đặt nền tảng cho việc hiểu sâu hơn về OTP (phương pháp xác thực mạnh mẽ)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TotalTime>
  <Words>3930</Words>
  <Application>Microsoft Office PowerPoint</Application>
  <PresentationFormat>Tùy chỉnh</PresentationFormat>
  <Paragraphs>306</Paragraphs>
  <Slides>37</Slides>
  <Notes>37</Notes>
  <HiddenSlides>0</HiddenSlides>
  <MMClips>0</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37</vt:i4>
      </vt:variant>
    </vt:vector>
  </HeadingPairs>
  <TitlesOfParts>
    <vt:vector size="45" baseType="lpstr">
      <vt:lpstr>Prompt Medium</vt:lpstr>
      <vt:lpstr>Wingdings</vt:lpstr>
      <vt:lpstr>Arial</vt:lpstr>
      <vt:lpstr>Calibri</vt:lpstr>
      <vt:lpstr>Courier New</vt:lpstr>
      <vt:lpstr>Abadi</vt:lpstr>
      <vt:lpstr>Times New Roman</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Đình Nguyễn Văn</cp:lastModifiedBy>
  <cp:revision>6</cp:revision>
  <dcterms:created xsi:type="dcterms:W3CDTF">2025-01-03T07:23:06Z</dcterms:created>
  <dcterms:modified xsi:type="dcterms:W3CDTF">2025-01-16T15:34:46Z</dcterms:modified>
</cp:coreProperties>
</file>